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63" r:id="rId4"/>
    <p:sldId id="264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6600CC"/>
    <a:srgbClr val="FF0000"/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1AED4-6276-4FEE-8B02-780B3C7722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DAB67-1E62-4855-87C5-6B32EB2AFF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509026-3803-4B2D-9E94-3E19706BC4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EAC9CA-2105-42F5-963A-10477F8158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0E687-9BEA-4828-AC71-121ADC2938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3AF95-6614-4F8D-8F2B-76CF8AC342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D5472-627D-47D4-9717-29EA6EFBBF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44CA7C-951F-4FB3-87A0-97CEDCD47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921AA-25FA-444A-AEA6-8A3A7A9129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EBA90-6F55-45AB-9453-4CB2C48600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58BA4-B266-43DB-85D8-2035209602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7B2FC41F-6640-452F-B073-ECDDDFBEF1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2843213" y="476250"/>
            <a:ext cx="60499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3600" b="1">
                <a:latin typeface="Times New Roman" pitchFamily="18" charset="0"/>
              </a:rPr>
              <a:t>        </a:t>
            </a:r>
            <a:endParaRPr lang="ru-RU" sz="3600" b="1" i="1">
              <a:solidFill>
                <a:srgbClr val="003300"/>
              </a:solidFill>
              <a:latin typeface="Times New Roman" pitchFamily="18" charset="0"/>
            </a:endParaRPr>
          </a:p>
        </p:txBody>
      </p:sp>
      <p:sp>
        <p:nvSpPr>
          <p:cNvPr id="4099" name="WordArt 5"/>
          <p:cNvSpPr>
            <a:spLocks noChangeArrowheads="1" noChangeShapeType="1" noTextEdit="1"/>
          </p:cNvSpPr>
          <p:nvPr/>
        </p:nvSpPr>
        <p:spPr bwMode="auto">
          <a:xfrm>
            <a:off x="467545" y="476672"/>
            <a:ext cx="2160240" cy="1223963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endParaRPr lang="ru-RU" sz="3600" kern="10" dirty="0">
              <a:ln w="9525">
                <a:solidFill>
                  <a:srgbClr val="800000"/>
                </a:solidFill>
                <a:round/>
                <a:headEnd/>
                <a:tailEnd/>
              </a:ln>
              <a:solidFill>
                <a:srgbClr val="FF0000"/>
              </a:solidFill>
              <a:latin typeface="Impact"/>
            </a:endParaRPr>
          </a:p>
        </p:txBody>
      </p:sp>
      <p:sp>
        <p:nvSpPr>
          <p:cNvPr id="4100" name="AutoShape 6"/>
          <p:cNvSpPr>
            <a:spLocks noChangeArrowheads="1"/>
          </p:cNvSpPr>
          <p:nvPr/>
        </p:nvSpPr>
        <p:spPr bwMode="auto">
          <a:xfrm>
            <a:off x="900113" y="2060575"/>
            <a:ext cx="1223962" cy="1152525"/>
          </a:xfrm>
          <a:prstGeom prst="star8">
            <a:avLst>
              <a:gd name="adj" fmla="val 3825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b="1" dirty="0">
                <a:solidFill>
                  <a:srgbClr val="003300"/>
                </a:solidFill>
              </a:rPr>
              <a:t>1</a:t>
            </a:r>
          </a:p>
        </p:txBody>
      </p:sp>
      <p:sp>
        <p:nvSpPr>
          <p:cNvPr id="4103" name="AutoShape 7"/>
          <p:cNvSpPr>
            <a:spLocks noChangeArrowheads="1"/>
          </p:cNvSpPr>
          <p:nvPr/>
        </p:nvSpPr>
        <p:spPr bwMode="auto">
          <a:xfrm>
            <a:off x="3563938" y="3141663"/>
            <a:ext cx="1944687" cy="936625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50800">
            <a:solidFill>
              <a:srgbClr val="00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/>
              <a:t>4</a:t>
            </a:r>
          </a:p>
        </p:txBody>
      </p:sp>
      <p:sp>
        <p:nvSpPr>
          <p:cNvPr id="4104" name="AutoShape 8"/>
          <p:cNvSpPr>
            <a:spLocks noChangeArrowheads="1"/>
          </p:cNvSpPr>
          <p:nvPr/>
        </p:nvSpPr>
        <p:spPr bwMode="auto">
          <a:xfrm>
            <a:off x="6372225" y="3141663"/>
            <a:ext cx="1944688" cy="936625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50800">
            <a:solidFill>
              <a:srgbClr val="00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/>
              <a:t>2</a:t>
            </a:r>
          </a:p>
        </p:txBody>
      </p:sp>
      <p:sp>
        <p:nvSpPr>
          <p:cNvPr id="4105" name="AutoShape 9"/>
          <p:cNvSpPr>
            <a:spLocks noChangeArrowheads="1"/>
          </p:cNvSpPr>
          <p:nvPr/>
        </p:nvSpPr>
        <p:spPr bwMode="auto">
          <a:xfrm>
            <a:off x="5076825" y="4797425"/>
            <a:ext cx="1944688" cy="936625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50800">
            <a:solidFill>
              <a:srgbClr val="00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/>
              <a:t>6</a:t>
            </a:r>
          </a:p>
        </p:txBody>
      </p:sp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2987675" y="692150"/>
            <a:ext cx="5688013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3600" b="1"/>
              <a:t>      </a:t>
            </a:r>
            <a:r>
              <a:rPr lang="ru-RU" sz="3600" b="1">
                <a:solidFill>
                  <a:srgbClr val="003300"/>
                </a:solidFill>
                <a:latin typeface="Times New Roman" pitchFamily="18" charset="0"/>
              </a:rPr>
              <a:t>Уменьшаемое больше вычитаемого на 2. </a:t>
            </a:r>
            <a:r>
              <a:rPr lang="ru-RU" sz="3600" b="1" i="1">
                <a:solidFill>
                  <a:srgbClr val="003300"/>
                </a:solidFill>
                <a:latin typeface="Times New Roman" pitchFamily="18" charset="0"/>
              </a:rPr>
              <a:t>Чему равна разность?</a:t>
            </a:r>
          </a:p>
        </p:txBody>
      </p:sp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7625" y="5516563"/>
            <a:ext cx="1062038" cy="106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33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0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1000" fill="hold"/>
                                        <p:tgtEl>
                                          <p:spTgt spid="410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0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3300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05"/>
                  </p:tgtEl>
                </p:cond>
              </p:nextCondLst>
            </p:seq>
          </p:childTnLst>
        </p:cTn>
      </p:par>
    </p:tnLst>
    <p:bldLst>
      <p:bldP spid="4103" grpId="0" animBg="1"/>
      <p:bldP spid="4104" grpId="0" animBg="1"/>
      <p:bldP spid="410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4"/>
          <p:cNvSpPr>
            <a:spLocks noChangeArrowheads="1" noChangeShapeType="1" noTextEdit="1"/>
          </p:cNvSpPr>
          <p:nvPr/>
        </p:nvSpPr>
        <p:spPr bwMode="auto">
          <a:xfrm>
            <a:off x="395288" y="549275"/>
            <a:ext cx="2160587" cy="1223963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endParaRPr lang="ru-RU" sz="3600" kern="10" dirty="0">
              <a:ln w="9525">
                <a:solidFill>
                  <a:srgbClr val="800000"/>
                </a:solidFill>
                <a:round/>
                <a:headEnd/>
                <a:tailEnd/>
              </a:ln>
              <a:solidFill>
                <a:srgbClr val="FF0000"/>
              </a:solidFill>
              <a:latin typeface="Impact"/>
            </a:endParaRPr>
          </a:p>
        </p:txBody>
      </p:sp>
      <p:sp>
        <p:nvSpPr>
          <p:cNvPr id="6147" name="AutoShape 5"/>
          <p:cNvSpPr>
            <a:spLocks noChangeArrowheads="1"/>
          </p:cNvSpPr>
          <p:nvPr/>
        </p:nvSpPr>
        <p:spPr bwMode="auto">
          <a:xfrm>
            <a:off x="900113" y="2060575"/>
            <a:ext cx="1223962" cy="1152525"/>
          </a:xfrm>
          <a:prstGeom prst="star8">
            <a:avLst>
              <a:gd name="adj" fmla="val 3825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b="1" dirty="0">
                <a:solidFill>
                  <a:srgbClr val="003300"/>
                </a:solidFill>
              </a:rPr>
              <a:t>2</a:t>
            </a:r>
          </a:p>
        </p:txBody>
      </p:sp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3059113" y="476250"/>
            <a:ext cx="5868987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latin typeface="Times New Roman" pitchFamily="18" charset="0"/>
              </a:rPr>
              <a:t>   </a:t>
            </a:r>
            <a:r>
              <a:rPr lang="ru-RU" sz="3600" b="1">
                <a:solidFill>
                  <a:srgbClr val="003300"/>
                </a:solidFill>
                <a:latin typeface="Times New Roman" pitchFamily="18" charset="0"/>
              </a:rPr>
              <a:t>В квартире 2 комнаты. Из одной комнаты сделали две. </a:t>
            </a:r>
            <a:r>
              <a:rPr lang="ru-RU" sz="3600" b="1" i="1">
                <a:solidFill>
                  <a:srgbClr val="003300"/>
                </a:solidFill>
                <a:latin typeface="Times New Roman" pitchFamily="18" charset="0"/>
              </a:rPr>
              <a:t>Сколько комнат стало в квартире?</a:t>
            </a:r>
          </a:p>
        </p:txBody>
      </p:sp>
      <p:sp>
        <p:nvSpPr>
          <p:cNvPr id="9223" name="AutoShape 7"/>
          <p:cNvSpPr>
            <a:spLocks noChangeArrowheads="1"/>
          </p:cNvSpPr>
          <p:nvPr/>
        </p:nvSpPr>
        <p:spPr bwMode="auto">
          <a:xfrm>
            <a:off x="3419475" y="3429000"/>
            <a:ext cx="1944688" cy="936625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50800">
            <a:solidFill>
              <a:srgbClr val="00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3300"/>
                </a:solidFill>
              </a:rPr>
              <a:t>5</a:t>
            </a:r>
          </a:p>
        </p:txBody>
      </p:sp>
      <p:sp>
        <p:nvSpPr>
          <p:cNvPr id="9224" name="AutoShape 8"/>
          <p:cNvSpPr>
            <a:spLocks noChangeArrowheads="1"/>
          </p:cNvSpPr>
          <p:nvPr/>
        </p:nvSpPr>
        <p:spPr bwMode="auto">
          <a:xfrm>
            <a:off x="6300788" y="3429000"/>
            <a:ext cx="1944687" cy="936625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50800">
            <a:solidFill>
              <a:srgbClr val="00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3300"/>
                </a:solidFill>
              </a:rPr>
              <a:t>4</a:t>
            </a:r>
          </a:p>
        </p:txBody>
      </p:sp>
      <p:sp>
        <p:nvSpPr>
          <p:cNvPr id="9225" name="AutoShape 9"/>
          <p:cNvSpPr>
            <a:spLocks noChangeArrowheads="1"/>
          </p:cNvSpPr>
          <p:nvPr/>
        </p:nvSpPr>
        <p:spPr bwMode="auto">
          <a:xfrm>
            <a:off x="4932363" y="4941888"/>
            <a:ext cx="1944687" cy="936625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50800">
            <a:solidFill>
              <a:srgbClr val="00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3300"/>
                </a:solidFill>
              </a:rPr>
              <a:t>3 </a:t>
            </a:r>
          </a:p>
        </p:txBody>
      </p:sp>
      <p:pic>
        <p:nvPicPr>
          <p:cNvPr id="9227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7625" y="5516563"/>
            <a:ext cx="1062038" cy="106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2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3300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2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3300"/>
                                      </p:to>
                                    </p:animClr>
                                    <p:set>
                                      <p:cBhvr>
                                        <p:cTn id="14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92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1000" fill="hold"/>
                                        <p:tgtEl>
                                          <p:spTgt spid="922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5"/>
                  </p:tgtEl>
                </p:cond>
              </p:nextCondLst>
            </p:seq>
          </p:childTnLst>
        </p:cTn>
      </p:par>
    </p:tnLst>
    <p:bldLst>
      <p:bldP spid="9223" grpId="0" animBg="1"/>
      <p:bldP spid="9224" grpId="0" animBg="1"/>
      <p:bldP spid="92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WordArt 4"/>
          <p:cNvSpPr>
            <a:spLocks noChangeArrowheads="1" noChangeShapeType="1" noTextEdit="1"/>
          </p:cNvSpPr>
          <p:nvPr/>
        </p:nvSpPr>
        <p:spPr bwMode="auto">
          <a:xfrm>
            <a:off x="467544" y="476672"/>
            <a:ext cx="2160587" cy="1223963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endParaRPr lang="ru-RU" sz="3600" kern="10" dirty="0">
              <a:ln w="9525">
                <a:solidFill>
                  <a:srgbClr val="800000"/>
                </a:solidFill>
                <a:round/>
                <a:headEnd/>
                <a:tailEnd/>
              </a:ln>
              <a:solidFill>
                <a:srgbClr val="FF0000"/>
              </a:solidFill>
              <a:latin typeface="Impact"/>
            </a:endParaRPr>
          </a:p>
        </p:txBody>
      </p:sp>
      <p:sp>
        <p:nvSpPr>
          <p:cNvPr id="8195" name="AutoShape 5"/>
          <p:cNvSpPr>
            <a:spLocks noChangeArrowheads="1"/>
          </p:cNvSpPr>
          <p:nvPr/>
        </p:nvSpPr>
        <p:spPr bwMode="auto">
          <a:xfrm>
            <a:off x="900113" y="2060575"/>
            <a:ext cx="1223962" cy="1152525"/>
          </a:xfrm>
          <a:prstGeom prst="star8">
            <a:avLst>
              <a:gd name="adj" fmla="val 3825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b="1" dirty="0">
                <a:solidFill>
                  <a:srgbClr val="003300"/>
                </a:solidFill>
              </a:rPr>
              <a:t>3</a:t>
            </a: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3132138" y="476250"/>
            <a:ext cx="5761037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latin typeface="Times New Roman" pitchFamily="18" charset="0"/>
              </a:rPr>
              <a:t>   </a:t>
            </a:r>
            <a:r>
              <a:rPr lang="ru-RU" sz="3600" b="1">
                <a:solidFill>
                  <a:srgbClr val="003300"/>
                </a:solidFill>
                <a:latin typeface="Times New Roman" pitchFamily="18" charset="0"/>
              </a:rPr>
              <a:t>Юра попросил в библио-теке журналы «Нафаня» со второго по шестой но-мер. </a:t>
            </a:r>
            <a:r>
              <a:rPr lang="ru-RU" sz="3600" b="1" i="1">
                <a:solidFill>
                  <a:srgbClr val="003300"/>
                </a:solidFill>
                <a:latin typeface="Times New Roman" pitchFamily="18" charset="0"/>
              </a:rPr>
              <a:t>Сколько журналов выдал ему библиотекарь?</a:t>
            </a:r>
          </a:p>
        </p:txBody>
      </p:sp>
      <p:sp>
        <p:nvSpPr>
          <p:cNvPr id="11271" name="AutoShape 7"/>
          <p:cNvSpPr>
            <a:spLocks noChangeArrowheads="1"/>
          </p:cNvSpPr>
          <p:nvPr/>
        </p:nvSpPr>
        <p:spPr bwMode="auto">
          <a:xfrm>
            <a:off x="3779838" y="3789363"/>
            <a:ext cx="1944687" cy="936625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50800">
            <a:solidFill>
              <a:srgbClr val="00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3300"/>
                </a:solidFill>
              </a:rPr>
              <a:t>4</a:t>
            </a:r>
          </a:p>
        </p:txBody>
      </p:sp>
      <p:sp>
        <p:nvSpPr>
          <p:cNvPr id="11272" name="AutoShape 8"/>
          <p:cNvSpPr>
            <a:spLocks noChangeArrowheads="1"/>
          </p:cNvSpPr>
          <p:nvPr/>
        </p:nvSpPr>
        <p:spPr bwMode="auto">
          <a:xfrm>
            <a:off x="6659563" y="3789363"/>
            <a:ext cx="1944687" cy="936625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50800">
            <a:solidFill>
              <a:srgbClr val="00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3300"/>
                </a:solidFill>
              </a:rPr>
              <a:t>5</a:t>
            </a:r>
          </a:p>
        </p:txBody>
      </p:sp>
      <p:sp>
        <p:nvSpPr>
          <p:cNvPr id="11273" name="AutoShape 9"/>
          <p:cNvSpPr>
            <a:spLocks noChangeArrowheads="1"/>
          </p:cNvSpPr>
          <p:nvPr/>
        </p:nvSpPr>
        <p:spPr bwMode="auto">
          <a:xfrm>
            <a:off x="5076825" y="5373688"/>
            <a:ext cx="1944688" cy="936625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50800">
            <a:solidFill>
              <a:srgbClr val="00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3300"/>
                </a:solidFill>
              </a:rPr>
              <a:t>6</a:t>
            </a:r>
          </a:p>
        </p:txBody>
      </p:sp>
      <p:pic>
        <p:nvPicPr>
          <p:cNvPr id="11274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7625" y="5516563"/>
            <a:ext cx="1062038" cy="106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2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127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7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2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1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3300"/>
                                      </p:to>
                                    </p:animClr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7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12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3300"/>
                                      </p:to>
                                    </p:animClr>
                                    <p:set>
                                      <p:cBhvr>
                                        <p:cTn id="28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73"/>
                  </p:tgtEl>
                </p:cond>
              </p:nextCondLst>
            </p:seq>
          </p:childTnLst>
        </p:cTn>
      </p:par>
    </p:tnLst>
    <p:bldLst>
      <p:bldP spid="11271" grpId="0" animBg="1"/>
      <p:bldP spid="11272" grpId="0" animBg="1"/>
      <p:bldP spid="1127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WordArt 4"/>
          <p:cNvSpPr>
            <a:spLocks noChangeArrowheads="1" noChangeShapeType="1" noTextEdit="1"/>
          </p:cNvSpPr>
          <p:nvPr/>
        </p:nvSpPr>
        <p:spPr bwMode="auto">
          <a:xfrm>
            <a:off x="395288" y="549275"/>
            <a:ext cx="2160587" cy="1223963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endParaRPr lang="ru-RU" sz="3600" kern="10" dirty="0">
              <a:ln w="9525">
                <a:solidFill>
                  <a:srgbClr val="800000"/>
                </a:solidFill>
                <a:round/>
                <a:headEnd/>
                <a:tailEnd/>
              </a:ln>
              <a:solidFill>
                <a:srgbClr val="FF0000"/>
              </a:solidFill>
              <a:latin typeface="Impact"/>
            </a:endParaRPr>
          </a:p>
        </p:txBody>
      </p:sp>
      <p:sp>
        <p:nvSpPr>
          <p:cNvPr id="9219" name="AutoShape 5"/>
          <p:cNvSpPr>
            <a:spLocks noChangeArrowheads="1"/>
          </p:cNvSpPr>
          <p:nvPr/>
        </p:nvSpPr>
        <p:spPr bwMode="auto">
          <a:xfrm>
            <a:off x="900113" y="2060575"/>
            <a:ext cx="1223962" cy="1152525"/>
          </a:xfrm>
          <a:prstGeom prst="star8">
            <a:avLst>
              <a:gd name="adj" fmla="val 3825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b="1">
                <a:solidFill>
                  <a:srgbClr val="003300"/>
                </a:solidFill>
              </a:rPr>
              <a:t>4</a:t>
            </a:r>
          </a:p>
        </p:txBody>
      </p:sp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3132138" y="476250"/>
            <a:ext cx="5832475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     </a:t>
            </a:r>
            <a:r>
              <a:rPr lang="ru-RU" sz="3600" b="1">
                <a:solidFill>
                  <a:srgbClr val="003300"/>
                </a:solidFill>
                <a:latin typeface="Times New Roman" pitchFamily="18" charset="0"/>
              </a:rPr>
              <a:t>На подоконнике лежали 8 зелёных помидоров. Через 3 дня они покрасне-ли. </a:t>
            </a:r>
            <a:r>
              <a:rPr lang="ru-RU" sz="3600" b="1" i="1">
                <a:solidFill>
                  <a:srgbClr val="003300"/>
                </a:solidFill>
                <a:latin typeface="Times New Roman" pitchFamily="18" charset="0"/>
              </a:rPr>
              <a:t>Сколько зелёных поми-доров осталось?</a:t>
            </a:r>
          </a:p>
        </p:txBody>
      </p:sp>
      <p:sp>
        <p:nvSpPr>
          <p:cNvPr id="12295" name="AutoShape 7"/>
          <p:cNvSpPr>
            <a:spLocks noChangeArrowheads="1"/>
          </p:cNvSpPr>
          <p:nvPr/>
        </p:nvSpPr>
        <p:spPr bwMode="auto">
          <a:xfrm>
            <a:off x="3779838" y="3789363"/>
            <a:ext cx="1944687" cy="936625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50800">
            <a:solidFill>
              <a:srgbClr val="00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3300"/>
                </a:solidFill>
              </a:rPr>
              <a:t>5</a:t>
            </a:r>
          </a:p>
        </p:txBody>
      </p:sp>
      <p:sp>
        <p:nvSpPr>
          <p:cNvPr id="12296" name="AutoShape 8"/>
          <p:cNvSpPr>
            <a:spLocks noChangeArrowheads="1"/>
          </p:cNvSpPr>
          <p:nvPr/>
        </p:nvSpPr>
        <p:spPr bwMode="auto">
          <a:xfrm>
            <a:off x="6516688" y="3789363"/>
            <a:ext cx="1944687" cy="936625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50800">
            <a:solidFill>
              <a:srgbClr val="00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3300"/>
                </a:solidFill>
              </a:rPr>
              <a:t>6</a:t>
            </a:r>
          </a:p>
        </p:txBody>
      </p:sp>
      <p:sp>
        <p:nvSpPr>
          <p:cNvPr id="12297" name="AutoShape 9"/>
          <p:cNvSpPr>
            <a:spLocks noChangeArrowheads="1"/>
          </p:cNvSpPr>
          <p:nvPr/>
        </p:nvSpPr>
        <p:spPr bwMode="auto">
          <a:xfrm>
            <a:off x="4859338" y="5229225"/>
            <a:ext cx="1944687" cy="936625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50800">
            <a:solidFill>
              <a:srgbClr val="00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003300"/>
                </a:solidFill>
              </a:rPr>
              <a:t>0</a:t>
            </a:r>
          </a:p>
        </p:txBody>
      </p:sp>
      <p:pic>
        <p:nvPicPr>
          <p:cNvPr id="9225" name="Picture 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713" y="3573463"/>
            <a:ext cx="1008062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1" name="Picture 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67625" y="5516563"/>
            <a:ext cx="1062038" cy="106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2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3300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9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22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3300"/>
                                      </p:to>
                                    </p:animClr>
                                    <p:set>
                                      <p:cBhvr>
                                        <p:cTn id="14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9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22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1000" fill="hold"/>
                                        <p:tgtEl>
                                          <p:spTgt spid="1229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97"/>
                  </p:tgtEl>
                </p:cond>
              </p:nextCondLst>
            </p:seq>
          </p:childTnLst>
        </p:cTn>
      </p:par>
    </p:tnLst>
    <p:bldLst>
      <p:bldP spid="12295" grpId="0" animBg="1"/>
      <p:bldP spid="12296" grpId="0" animBg="1"/>
      <p:bldP spid="12297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86</Words>
  <Application>Microsoft Office PowerPoint</Application>
  <PresentationFormat>Экран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Оформление по умолчанию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Пользователь</cp:lastModifiedBy>
  <cp:revision>16</cp:revision>
  <dcterms:created xsi:type="dcterms:W3CDTF">2011-07-17T10:10:44Z</dcterms:created>
  <dcterms:modified xsi:type="dcterms:W3CDTF">2019-10-20T18:11:27Z</dcterms:modified>
</cp:coreProperties>
</file>