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86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8" r:id="rId19"/>
    <p:sldId id="279" r:id="rId20"/>
    <p:sldId id="280" r:id="rId21"/>
    <p:sldId id="273" r:id="rId22"/>
    <p:sldId id="277" r:id="rId23"/>
    <p:sldId id="274" r:id="rId24"/>
    <p:sldId id="275" r:id="rId25"/>
    <p:sldId id="276" r:id="rId26"/>
    <p:sldId id="281" r:id="rId27"/>
    <p:sldId id="282" r:id="rId28"/>
    <p:sldId id="287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590" autoAdjust="0"/>
  </p:normalViewPr>
  <p:slideViewPr>
    <p:cSldViewPr>
      <p:cViewPr>
        <p:scale>
          <a:sx n="66" d="100"/>
          <a:sy n="66" d="100"/>
        </p:scale>
        <p:origin x="-960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FC79865-FA7D-44C4-AB3B-28CB48783DB2}" type="datetimeFigureOut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9F62964-45E0-40E4-A26B-6495D4CB4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70062B-C51E-4D7E-8FB4-1F264634D9D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CA3BE8-F885-456F-A663-618E154E3C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ADC31ED-57B1-4CBD-AA8F-5A0AD2CFC84F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92CA47C-7EF1-434C-992B-BB42B8A5B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9D321-2E13-4916-A72F-1FA63ECB7F4B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0A049-6CF2-42C9-A7C2-7A60873C9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53BBD-1EE5-4527-80F6-AC47C441D30C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3EC85-0D66-4E21-8065-A75AAB406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976D7-3CE6-4026-B7EE-78A47308F379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72208-62BD-4CA9-B9EC-0B6A4317E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1151D2-2C5D-48A6-9878-A6D1F293DC8C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A77D83-38A1-4F97-BF7C-7865D5C3F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5C678-0E4F-4783-9FFB-A1CF870ED2C2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7ED65-2751-44F7-86C8-02C086BD4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E80D25-45B2-476C-B058-E151186E2F54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56CE18-DFCD-4330-9FA3-065722B72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F0064-6C6B-413D-B6FB-505F4E029D52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341E2-6888-4A04-B172-6D8236D74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6A16C-74DA-43D2-BA01-EF8EAC0278AC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5D426-4905-4CA9-A562-FA410BBDD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C0102C-DA6E-4874-99FD-5776503CED5F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63113C-C337-4B9A-96A2-A5CC097D1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5AA3D51-B374-429E-A724-30B89F153711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A085308-0F39-4335-9C66-E15DB249D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81C622A-0B51-4A8B-92C1-6254B0839613}" type="datetime1">
              <a:rPr lang="ru-RU"/>
              <a:pPr>
                <a:defRPr/>
              </a:pPr>
              <a:t>11.03.2012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F00733A-5060-4B12-95BB-1ADD3334C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10" r:id="rId5"/>
    <p:sldLayoutId id="2147483705" r:id="rId6"/>
    <p:sldLayoutId id="2147483704" r:id="rId7"/>
    <p:sldLayoutId id="2147483711" r:id="rId8"/>
    <p:sldLayoutId id="2147483712" r:id="rId9"/>
    <p:sldLayoutId id="2147483703" r:id="rId10"/>
    <p:sldLayoutId id="214748370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http://ts2.mm.bing.net/images/thumbnail.aspx?q=679052320641&amp;id=21e461a048af47a8bd95b70425e1f5c8&amp;url=http%3a%2f%2fvecherniy.kharkov.ua%2fimages%2fnews%2f30418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72400" cy="1829761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i="1" kern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Инновационный проект на тему</a:t>
            </a:r>
            <a:r>
              <a:rPr lang="ru-RU" sz="3200" i="1" kern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  <a:r>
              <a:rPr lang="ru-RU" sz="3200" kern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br>
              <a:rPr lang="ru-RU" sz="3200" kern="0" dirty="0" smtClean="0"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2133600"/>
            <a:ext cx="8497887" cy="2087563"/>
          </a:xfrm>
        </p:spPr>
        <p:txBody>
          <a:bodyPr/>
          <a:lstStyle/>
          <a:p>
            <a:pPr marR="0" algn="ctr" eaLnBrk="1" hangingPunct="1"/>
            <a:r>
              <a:rPr lang="ru-RU" sz="3600" b="1" dirty="0" smtClean="0">
                <a:solidFill>
                  <a:srgbClr val="000000"/>
                </a:solidFill>
                <a:latin typeface="Arial" charset="0"/>
              </a:rPr>
              <a:t>«Музейная педагогика как средство развития познавательной активности дошкольников»</a:t>
            </a:r>
            <a:br>
              <a:rPr lang="ru-RU" sz="3600" b="1" dirty="0" smtClean="0">
                <a:solidFill>
                  <a:srgbClr val="000000"/>
                </a:solidFill>
                <a:latin typeface="Arial" charset="0"/>
              </a:rPr>
            </a:br>
            <a:endParaRPr lang="ru-RU" sz="3600" b="1" dirty="0" smtClean="0">
              <a:solidFill>
                <a:srgbClr val="000000"/>
              </a:solidFill>
              <a:latin typeface="Arial" charset="0"/>
            </a:endParaRPr>
          </a:p>
          <a:p>
            <a:pPr marR="0" algn="ctr" eaLnBrk="1" hangingPunct="1"/>
            <a:r>
              <a:rPr lang="ru-RU" sz="1600" b="1" dirty="0" smtClean="0">
                <a:solidFill>
                  <a:schemeClr val="tx1"/>
                </a:solidFill>
                <a:latin typeface="Arial" charset="0"/>
              </a:rPr>
              <a:t>                           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Выполнила: Мехтиева Венера Маратовна</a:t>
            </a:r>
          </a:p>
          <a:p>
            <a:pPr marR="0" algn="ctr" eaLnBrk="1" hangingPunct="1"/>
            <a:r>
              <a:rPr lang="ru-RU" sz="1600" b="1" dirty="0" smtClean="0">
                <a:solidFill>
                  <a:schemeClr val="tx1"/>
                </a:solidFill>
                <a:latin typeface="Arial" charset="0"/>
              </a:rPr>
              <a:t>                                                          </a:t>
            </a:r>
            <a:r>
              <a:rPr lang="ru-RU" sz="1600" b="1" dirty="0" smtClean="0">
                <a:solidFill>
                  <a:schemeClr val="tx1"/>
                </a:solidFill>
              </a:rPr>
              <a:t>старший воспитатель </a:t>
            </a:r>
            <a:r>
              <a:rPr lang="ru-RU" sz="1600" b="1" dirty="0" smtClean="0">
                <a:solidFill>
                  <a:schemeClr val="tx1"/>
                </a:solidFill>
              </a:rPr>
              <a:t>МДОБУ «Детский сад </a:t>
            </a:r>
            <a:r>
              <a:rPr lang="ru-RU" sz="1600" b="1" dirty="0" smtClean="0">
                <a:solidFill>
                  <a:schemeClr val="tx1"/>
                </a:solidFill>
              </a:rPr>
              <a:t>№</a:t>
            </a:r>
            <a:r>
              <a:rPr lang="ru-RU" sz="1600" b="1" dirty="0" smtClean="0">
                <a:solidFill>
                  <a:schemeClr val="tx1"/>
                </a:solidFill>
              </a:rPr>
              <a:t>25»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R="0" algn="ctr" eaLnBrk="1" hangingPunct="1"/>
            <a:endParaRPr lang="ru-RU" sz="1600" b="1" dirty="0" smtClean="0">
              <a:solidFill>
                <a:schemeClr val="tx1"/>
              </a:solidFill>
            </a:endParaRPr>
          </a:p>
          <a:p>
            <a:pPr marR="0" algn="ctr" eaLnBrk="1" hangingPunct="1"/>
            <a:endParaRPr lang="ru-RU" sz="1600" b="1" dirty="0" smtClean="0"/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A96EF3-0177-4FFB-856E-BDB58B740CE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 advTm="3354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8E034-868D-4B51-9CD8-15DE615D3FB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0" y="185738"/>
          <a:ext cx="9351963" cy="6180137"/>
        </p:xfrm>
        <a:graphic>
          <a:graphicData uri="http://schemas.openxmlformats.org/presentationml/2006/ole">
            <p:oleObj spid="_x0000_s3075" name="Document" r:id="rId3" imgW="10426226" imgH="6896690" progId="Word.Document.8">
              <p:embed/>
            </p:oleObj>
          </a:graphicData>
        </a:graphic>
      </p:graphicFrame>
    </p:spTree>
  </p:cSld>
  <p:clrMapOvr>
    <a:masterClrMapping/>
  </p:clrMapOvr>
  <p:transition advTm="128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72008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Продукты проекта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Рисунок 2" descr="SDC112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125538"/>
            <a:ext cx="6192837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3132138" y="5876925"/>
            <a:ext cx="57610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cs typeface="Arial" charset="0"/>
              </a:rPr>
              <a:t>Музей природы</a:t>
            </a:r>
          </a:p>
        </p:txBody>
      </p:sp>
      <p:sp>
        <p:nvSpPr>
          <p:cNvPr id="2765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A50D13-2B5A-4EEE-A21A-E4A1EDEBC71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 advTm="102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SDC112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60350"/>
            <a:ext cx="7273925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916238" y="6021388"/>
            <a:ext cx="554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cs typeface="Arial" charset="0"/>
              </a:rPr>
              <a:t>Край ты мой, родимый край…</a:t>
            </a: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44BBCF-F005-44CB-94B0-FFB0D2DCCE5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 advTm="1201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3" descr="SDC112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88913"/>
            <a:ext cx="7392987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6"/>
          <p:cNvSpPr txBox="1">
            <a:spLocks noChangeArrowheads="1"/>
          </p:cNvSpPr>
          <p:nvPr/>
        </p:nvSpPr>
        <p:spPr bwMode="auto">
          <a:xfrm>
            <a:off x="2987675" y="6092825"/>
            <a:ext cx="5976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cs typeface="Arial" charset="0"/>
              </a:rPr>
              <a:t>         Камни-голыши из реки Губерля</a:t>
            </a:r>
          </a:p>
        </p:txBody>
      </p:sp>
      <p:sp>
        <p:nvSpPr>
          <p:cNvPr id="29699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2AA5F2-520E-463D-A72C-DE1659CA945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 advTm="127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SDC1123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88913"/>
            <a:ext cx="7297737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2916238" y="5732463"/>
            <a:ext cx="59039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cs typeface="Arial" charset="0"/>
              </a:rPr>
              <a:t>Лапти – привезены из Кировской               		области</a:t>
            </a: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1AF4B2-1F8E-4B37-86A5-056BE50CDE6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 advTm="131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0A7DF4-6174-464D-B27A-E77BED705E5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  <p:pic>
        <p:nvPicPr>
          <p:cNvPr id="31746" name="Рисунок 2" descr="SDC113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333375"/>
            <a:ext cx="7235825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3671888" y="5949950"/>
            <a:ext cx="54721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cs typeface="Arial" charset="0"/>
              </a:rPr>
              <a:t>     Музей космоса</a:t>
            </a:r>
          </a:p>
        </p:txBody>
      </p:sp>
    </p:spTree>
  </p:cSld>
  <p:clrMapOvr>
    <a:masterClrMapping/>
  </p:clrMapOvr>
  <p:transition advTm="129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0BA48E-87C9-4FA4-A66B-08C78205292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/>
          </a:p>
        </p:txBody>
      </p:sp>
      <p:pic>
        <p:nvPicPr>
          <p:cNvPr id="32770" name="Рисунок 3" descr="SDC113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69875"/>
            <a:ext cx="72009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3276600" y="6021388"/>
            <a:ext cx="5543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cs typeface="Arial" charset="0"/>
              </a:rPr>
              <a:t>          Звездное небо</a:t>
            </a:r>
          </a:p>
        </p:txBody>
      </p:sp>
    </p:spTree>
  </p:cSld>
  <p:clrMapOvr>
    <a:masterClrMapping/>
  </p:clrMapOvr>
  <p:transition advTm="149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ECD902-AC00-4954-BE6E-FA95BB42050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/>
          </a:p>
        </p:txBody>
      </p:sp>
      <p:pic>
        <p:nvPicPr>
          <p:cNvPr id="33794" name="Рисунок 2" descr="SDC113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88913"/>
            <a:ext cx="7345362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3"/>
          <p:cNvSpPr txBox="1">
            <a:spLocks noChangeArrowheads="1"/>
          </p:cNvSpPr>
          <p:nvPr/>
        </p:nvSpPr>
        <p:spPr bwMode="auto">
          <a:xfrm>
            <a:off x="4067175" y="5732463"/>
            <a:ext cx="468153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cs typeface="Arial" charset="0"/>
              </a:rPr>
              <a:t>  Виды воздушного 	транспорта</a:t>
            </a:r>
          </a:p>
        </p:txBody>
      </p:sp>
    </p:spTree>
  </p:cSld>
  <p:clrMapOvr>
    <a:masterClrMapping/>
  </p:clrMapOvr>
  <p:transition advTm="1295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A14189-FE93-4678-B1F3-6658D300F97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/>
          </a:p>
        </p:txBody>
      </p:sp>
      <p:pic>
        <p:nvPicPr>
          <p:cNvPr id="34818" name="Picture 2" descr="SDC113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60350"/>
            <a:ext cx="7272337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3276600" y="5805488"/>
            <a:ext cx="52562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cs typeface="Arial" charset="0"/>
              </a:rPr>
              <a:t>Музей матрешек в 1 младшей 			группе</a:t>
            </a:r>
          </a:p>
        </p:txBody>
      </p:sp>
    </p:spTree>
  </p:cSld>
  <p:clrMapOvr>
    <a:masterClrMapping/>
  </p:clrMapOvr>
  <p:transition advTm="1451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F8BC6E-273B-41C0-A653-A00EB4E86B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/>
          </a:p>
        </p:txBody>
      </p:sp>
      <p:pic>
        <p:nvPicPr>
          <p:cNvPr id="35842" name="Picture 2" descr="SDC11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4260850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4643438" y="2708275"/>
            <a:ext cx="3889375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cs typeface="Arial" charset="0"/>
              </a:rPr>
              <a:t>  Музей 2 младшей 	группы</a:t>
            </a:r>
          </a:p>
          <a:p>
            <a:r>
              <a:rPr lang="ru-RU" sz="2400" b="1">
                <a:cs typeface="Arial" charset="0"/>
              </a:rPr>
              <a:t> «Плетеные изделия»</a:t>
            </a:r>
          </a:p>
        </p:txBody>
      </p:sp>
    </p:spTree>
  </p:cSld>
  <p:clrMapOvr>
    <a:masterClrMapping/>
  </p:clrMapOvr>
  <p:transition advTm="177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1"/>
          <p:cNvSpPr>
            <a:spLocks noGrp="1"/>
          </p:cNvSpPr>
          <p:nvPr>
            <p:ph idx="1"/>
          </p:nvPr>
        </p:nvSpPr>
        <p:spPr>
          <a:xfrm>
            <a:off x="0" y="1412875"/>
            <a:ext cx="8964613" cy="4525963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ru-RU" b="1" smtClean="0"/>
              <a:t>    </a:t>
            </a:r>
            <a:r>
              <a:rPr lang="ru-RU" b="1" smtClean="0">
                <a:latin typeface="Arial" charset="0"/>
                <a:cs typeface="Arial" charset="0"/>
              </a:rPr>
              <a:t>Необходимость развития познавательной активности дошкольников, как необходимого компонента готовности ребенка к школе; </a:t>
            </a:r>
          </a:p>
          <a:p>
            <a:pPr algn="just" eaLnBrk="1" hangingPunct="1">
              <a:lnSpc>
                <a:spcPct val="150000"/>
              </a:lnSpc>
              <a:buFont typeface="Wingdings 3" pitchFamily="18" charset="2"/>
              <a:buNone/>
            </a:pPr>
            <a:endParaRPr lang="ru-RU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q"/>
            </a:pPr>
            <a:r>
              <a:rPr lang="ru-RU" b="1" smtClean="0">
                <a:latin typeface="Arial" charset="0"/>
                <a:cs typeface="Arial" charset="0"/>
              </a:rPr>
              <a:t> Недостаточное использование возможности совершенствования данного процесса в ДОУ.</a:t>
            </a:r>
          </a:p>
          <a:p>
            <a:pPr algn="just" eaLnBrk="1" hangingPunct="1">
              <a:lnSpc>
                <a:spcPct val="150000"/>
              </a:lnSpc>
              <a:buFont typeface="Wingdings 3" pitchFamily="18" charset="2"/>
              <a:buNone/>
            </a:pPr>
            <a:endParaRPr lang="ru-RU" b="1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50000"/>
              </a:lnSpc>
              <a:buFont typeface="Wingdings 3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0872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Актуальность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8E0D37-F2FE-4D58-8E2D-3A30EE9BEE9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 advTm="1155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CF2D6C-8A7A-4FD7-A4FA-D03C3C8683F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  <p:pic>
        <p:nvPicPr>
          <p:cNvPr id="36866" name="Picture 2" descr="SDC113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60350"/>
            <a:ext cx="7297737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51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55BD82-093D-4E4A-8A64-DF45E43C2F4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/>
          </a:p>
        </p:txBody>
      </p:sp>
      <p:pic>
        <p:nvPicPr>
          <p:cNvPr id="37890" name="Рисунок 3" descr="SDC1135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88913"/>
            <a:ext cx="745172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Box 4"/>
          <p:cNvSpPr txBox="1">
            <a:spLocks noChangeArrowheads="1"/>
          </p:cNvSpPr>
          <p:nvPr/>
        </p:nvSpPr>
        <p:spPr bwMode="auto">
          <a:xfrm>
            <a:off x="3995738" y="5805488"/>
            <a:ext cx="46085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cs typeface="Arial" charset="0"/>
              </a:rPr>
              <a:t>Музей транспорта в средней 		группе</a:t>
            </a:r>
          </a:p>
        </p:txBody>
      </p:sp>
    </p:spTree>
  </p:cSld>
  <p:clrMapOvr>
    <a:masterClrMapping/>
  </p:clrMapOvr>
  <p:transition advTm="1576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04A3C9-CB9C-4953-A63F-A3EF09F80BA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/>
          </a:p>
        </p:txBody>
      </p:sp>
      <p:pic>
        <p:nvPicPr>
          <p:cNvPr id="38914" name="Рисунок 2" descr="SDC1132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333375"/>
            <a:ext cx="6804025" cy="510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Box 3"/>
          <p:cNvSpPr txBox="1">
            <a:spLocks noChangeArrowheads="1"/>
          </p:cNvSpPr>
          <p:nvPr/>
        </p:nvSpPr>
        <p:spPr bwMode="auto">
          <a:xfrm>
            <a:off x="1908175" y="5589588"/>
            <a:ext cx="7056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cs typeface="Arial" charset="0"/>
              </a:rPr>
              <a:t>     Музей мини-игрушки в старшей группе</a:t>
            </a:r>
          </a:p>
        </p:txBody>
      </p:sp>
    </p:spTree>
  </p:cSld>
  <p:clrMapOvr>
    <a:masterClrMapping/>
  </p:clrMapOvr>
  <p:transition advTm="127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88555E-CCFC-4315-A447-3553EBB2F8D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/>
          </a:p>
        </p:txBody>
      </p:sp>
      <p:pic>
        <p:nvPicPr>
          <p:cNvPr id="39938" name="Рисунок 2" descr="SDC1132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88913"/>
            <a:ext cx="4248150" cy="56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4787900" y="3573463"/>
            <a:ext cx="43561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cs typeface="Arial" charset="0"/>
              </a:rPr>
              <a:t>Музей часов в подготовительной   группе  </a:t>
            </a:r>
          </a:p>
        </p:txBody>
      </p:sp>
    </p:spTree>
  </p:cSld>
  <p:clrMapOvr>
    <a:masterClrMapping/>
  </p:clrMapOvr>
  <p:transition advTm="1326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1F279A-C0EC-49AE-954D-D2421BEE1D5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/>
          </a:p>
        </p:txBody>
      </p:sp>
      <p:pic>
        <p:nvPicPr>
          <p:cNvPr id="40962" name="Рисунок 2" descr="SDC1133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296863"/>
            <a:ext cx="741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41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D5B600-769D-4CE2-82BC-90215872B7F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/>
          </a:p>
        </p:txBody>
      </p:sp>
      <p:pic>
        <p:nvPicPr>
          <p:cNvPr id="41986" name="Рисунок 2" descr="SDC1134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60350"/>
            <a:ext cx="7561263" cy="567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02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A0E90A-A983-4F06-A8AB-A25C873FB47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/>
          </a:p>
        </p:txBody>
      </p:sp>
      <p:sp>
        <p:nvSpPr>
          <p:cNvPr id="43010" name="Прямоугольник 2"/>
          <p:cNvSpPr>
            <a:spLocks noChangeArrowheads="1"/>
          </p:cNvSpPr>
          <p:nvPr/>
        </p:nvSpPr>
        <p:spPr bwMode="auto">
          <a:xfrm>
            <a:off x="611188" y="1341438"/>
            <a:ext cx="828198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b="1">
                <a:cs typeface="Arial" charset="0"/>
              </a:rPr>
              <a:t> Разработка перспективного тематического планирования работы с детьми по мини-музеям ДОУ, занятий на базе музеев</a:t>
            </a:r>
          </a:p>
          <a:p>
            <a:pPr>
              <a:buFont typeface="Wingdings" pitchFamily="2" charset="2"/>
              <a:buChar char="q"/>
            </a:pPr>
            <a:endParaRPr lang="ru-RU" sz="2800" b="1">
              <a:cs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>
                <a:cs typeface="Arial" charset="0"/>
              </a:rPr>
              <a:t>  Создание каталогов музеев и правил поведения в них</a:t>
            </a:r>
          </a:p>
          <a:p>
            <a:pPr>
              <a:buFont typeface="Wingdings" pitchFamily="2" charset="2"/>
              <a:buChar char="q"/>
            </a:pPr>
            <a:endParaRPr lang="ru-RU" sz="2800" b="1">
              <a:cs typeface="Arial" charset="0"/>
            </a:endParaRPr>
          </a:p>
        </p:txBody>
      </p:sp>
    </p:spTree>
  </p:cSld>
  <p:clrMapOvr>
    <a:masterClrMapping/>
  </p:clrMapOvr>
  <p:transition advTm="1513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500" y="1335088"/>
          <a:ext cx="8058150" cy="4354512"/>
        </p:xfrm>
        <a:graphic>
          <a:graphicData uri="http://schemas.openxmlformats.org/presentationml/2006/ole">
            <p:oleObj spid="_x0000_s44033" name="Диаграмма" r:id="rId3" imgW="8020202" imgH="4333951" progId="Excel.Chart.8">
              <p:embed/>
            </p:oleObj>
          </a:graphicData>
        </a:graphic>
      </p:graphicFrame>
      <p:sp>
        <p:nvSpPr>
          <p:cNvPr id="44034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4ADBEB-50E2-47B6-900F-8AE54E83919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4663" y="195263"/>
            <a:ext cx="8229600" cy="106613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Диагностика и анализ  показателей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373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46"/>
          <p:cNvSpPr>
            <a:spLocks noChangeArrowheads="1"/>
          </p:cNvSpPr>
          <p:nvPr/>
        </p:nvSpPr>
        <p:spPr bwMode="auto">
          <a:xfrm>
            <a:off x="4067175" y="188913"/>
            <a:ext cx="1655763" cy="184467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Активность</a:t>
            </a:r>
          </a:p>
        </p:txBody>
      </p:sp>
      <p:sp>
        <p:nvSpPr>
          <p:cNvPr id="45059" name="AutoShape 47"/>
          <p:cNvSpPr>
            <a:spLocks noChangeArrowheads="1"/>
          </p:cNvSpPr>
          <p:nvPr/>
        </p:nvSpPr>
        <p:spPr bwMode="auto">
          <a:xfrm>
            <a:off x="6300788" y="1052513"/>
            <a:ext cx="1727200" cy="2087562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/>
              <a:t>Эмоциональная </a:t>
            </a:r>
          </a:p>
          <a:p>
            <a:pPr algn="ctr"/>
            <a:r>
              <a:rPr lang="ru-RU" sz="1600" b="1"/>
              <a:t>вовлеченность</a:t>
            </a:r>
          </a:p>
        </p:txBody>
      </p:sp>
      <p:sp>
        <p:nvSpPr>
          <p:cNvPr id="45060" name="AutoShape 48"/>
          <p:cNvSpPr>
            <a:spLocks noChangeArrowheads="1"/>
          </p:cNvSpPr>
          <p:nvPr/>
        </p:nvSpPr>
        <p:spPr bwMode="auto">
          <a:xfrm>
            <a:off x="6588125" y="4076700"/>
            <a:ext cx="1655763" cy="1943100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/>
              <a:t>Инициативность</a:t>
            </a:r>
          </a:p>
        </p:txBody>
      </p:sp>
      <p:sp>
        <p:nvSpPr>
          <p:cNvPr id="45061" name="AutoShape 49"/>
          <p:cNvSpPr>
            <a:spLocks noChangeArrowheads="1"/>
          </p:cNvSpPr>
          <p:nvPr/>
        </p:nvSpPr>
        <p:spPr bwMode="auto">
          <a:xfrm>
            <a:off x="1692275" y="1341438"/>
            <a:ext cx="1727200" cy="1943100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/>
              <a:t>Увеличение </a:t>
            </a:r>
          </a:p>
          <a:p>
            <a:pPr algn="ctr"/>
            <a:r>
              <a:rPr lang="ru-RU" sz="1600" b="1"/>
              <a:t>числа вопросов</a:t>
            </a:r>
          </a:p>
        </p:txBody>
      </p:sp>
      <p:sp>
        <p:nvSpPr>
          <p:cNvPr id="45062" name="AutoShape 50"/>
          <p:cNvSpPr>
            <a:spLocks noChangeArrowheads="1"/>
          </p:cNvSpPr>
          <p:nvPr/>
        </p:nvSpPr>
        <p:spPr bwMode="auto">
          <a:xfrm>
            <a:off x="3995738" y="4508500"/>
            <a:ext cx="1655762" cy="1943100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Интерес </a:t>
            </a:r>
          </a:p>
          <a:p>
            <a:pPr algn="ctr"/>
            <a:r>
              <a:rPr lang="ru-RU" b="1"/>
              <a:t>к занятиям</a:t>
            </a:r>
          </a:p>
        </p:txBody>
      </p:sp>
      <p:sp>
        <p:nvSpPr>
          <p:cNvPr id="45063" name="AutoShape 51"/>
          <p:cNvSpPr>
            <a:spLocks noChangeArrowheads="1"/>
          </p:cNvSpPr>
          <p:nvPr/>
        </p:nvSpPr>
        <p:spPr bwMode="auto">
          <a:xfrm>
            <a:off x="1692275" y="3933825"/>
            <a:ext cx="1655763" cy="1943100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Собранность</a:t>
            </a:r>
          </a:p>
        </p:txBody>
      </p:sp>
      <p:sp>
        <p:nvSpPr>
          <p:cNvPr id="45064" name="AutoShape 52"/>
          <p:cNvSpPr>
            <a:spLocks noChangeArrowheads="1"/>
          </p:cNvSpPr>
          <p:nvPr/>
        </p:nvSpPr>
        <p:spPr bwMode="auto">
          <a:xfrm>
            <a:off x="4716463" y="1844675"/>
            <a:ext cx="215900" cy="360363"/>
          </a:xfrm>
          <a:prstGeom prst="upArrow">
            <a:avLst>
              <a:gd name="adj1" fmla="val 50000"/>
              <a:gd name="adj2" fmla="val 41728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5" name="AutoShape 55"/>
          <p:cNvSpPr>
            <a:spLocks noChangeArrowheads="1"/>
          </p:cNvSpPr>
          <p:nvPr/>
        </p:nvSpPr>
        <p:spPr bwMode="auto">
          <a:xfrm rot="-1071388">
            <a:off x="5795963" y="2708275"/>
            <a:ext cx="360362" cy="21590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6" name="AutoShape 56"/>
          <p:cNvSpPr>
            <a:spLocks noChangeArrowheads="1"/>
          </p:cNvSpPr>
          <p:nvPr/>
        </p:nvSpPr>
        <p:spPr bwMode="auto">
          <a:xfrm rot="2464733">
            <a:off x="5795963" y="4076700"/>
            <a:ext cx="360362" cy="21590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7" name="AutoShape 57"/>
          <p:cNvSpPr>
            <a:spLocks noChangeArrowheads="1"/>
          </p:cNvSpPr>
          <p:nvPr/>
        </p:nvSpPr>
        <p:spPr bwMode="auto">
          <a:xfrm rot="8017874">
            <a:off x="3563144" y="4077494"/>
            <a:ext cx="360362" cy="21590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/>
          </a:p>
        </p:txBody>
      </p:sp>
      <p:sp>
        <p:nvSpPr>
          <p:cNvPr id="45068" name="AutoShape 58"/>
          <p:cNvSpPr>
            <a:spLocks noChangeArrowheads="1"/>
          </p:cNvSpPr>
          <p:nvPr/>
        </p:nvSpPr>
        <p:spPr bwMode="auto">
          <a:xfrm rot="-9422940">
            <a:off x="3563938" y="2133600"/>
            <a:ext cx="360362" cy="21590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45069" name="AutoShape 60"/>
          <p:cNvSpPr>
            <a:spLocks noChangeArrowheads="1"/>
          </p:cNvSpPr>
          <p:nvPr/>
        </p:nvSpPr>
        <p:spPr bwMode="auto">
          <a:xfrm rot="5400000">
            <a:off x="4644231" y="4148932"/>
            <a:ext cx="360363" cy="215900"/>
          </a:xfrm>
          <a:prstGeom prst="rightArrow">
            <a:avLst>
              <a:gd name="adj1" fmla="val 50000"/>
              <a:gd name="adj2" fmla="val 41728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/>
          </a:p>
        </p:txBody>
      </p:sp>
      <p:pic>
        <p:nvPicPr>
          <p:cNvPr id="45073" name="Picture 17" descr="http://ts2.mm.bing.net/images/thumbnail.aspx?q=679052320641&amp;id=21e461a048af47a8bd95b70425e1f5c8&amp;url=http%3a%2f%2fvecherniy.kharkov.ua%2fimages%2fnews%2f30418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924300" y="2276475"/>
            <a:ext cx="19431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Создание еще нескольких музеев: музея изобразительного искусства, музыкальных инструментов, деревянной игрушки.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Создание напольных книг в мини-музеях групп с целью повышения познавательной активности детей;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Организация сюжетно-ролевой игры «Музей;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Расширение возможностей проекта, связь с   другими детскими садами: посещение наших мини-музеев детьми из соседних детских садов.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058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67E2D-2008-47E2-B896-AD86C0720A3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Перспективы проекта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436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1"/>
          <p:cNvSpPr>
            <a:spLocks noGrp="1"/>
          </p:cNvSpPr>
          <p:nvPr>
            <p:ph idx="1"/>
          </p:nvPr>
        </p:nvSpPr>
        <p:spPr>
          <a:xfrm>
            <a:off x="611188" y="1628775"/>
            <a:ext cx="8229600" cy="2308225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 typeface="Wingdings 3" pitchFamily="18" charset="2"/>
              <a:buNone/>
            </a:pPr>
            <a:r>
              <a:rPr lang="ru-RU" b="1" smtClean="0">
                <a:latin typeface="Arial" charset="0"/>
                <a:cs typeface="Arial" charset="0"/>
              </a:rPr>
              <a:t> Поиск наиболее эффективного средства развития познавательной активности у детей дошкольного возраста.</a:t>
            </a:r>
          </a:p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2899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Проблема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3F4BE8-D35E-4B77-BE8C-1D17F7483A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advTm="1107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b="1" smtClean="0">
                <a:latin typeface="Arial" charset="0"/>
                <a:cs typeface="Arial" charset="0"/>
              </a:rPr>
              <a:t>Нормативно-правовое</a:t>
            </a:r>
          </a:p>
          <a:p>
            <a:pPr eaLnBrk="1" hangingPunct="1">
              <a:buFont typeface="Wingdings" pitchFamily="2" charset="2"/>
              <a:buChar char="q"/>
            </a:pPr>
            <a:endParaRPr lang="ru-RU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b="1" smtClean="0">
                <a:latin typeface="Arial" charset="0"/>
                <a:cs typeface="Arial" charset="0"/>
              </a:rPr>
              <a:t>Кадровое</a:t>
            </a:r>
          </a:p>
          <a:p>
            <a:pPr eaLnBrk="1" hangingPunct="1">
              <a:buFont typeface="Wingdings 3" pitchFamily="18" charset="2"/>
              <a:buNone/>
            </a:pPr>
            <a:endParaRPr lang="ru-RU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b="1" smtClean="0">
                <a:latin typeface="Arial" charset="0"/>
                <a:cs typeface="Arial" charset="0"/>
              </a:rPr>
              <a:t>Материально-техническое</a:t>
            </a:r>
          </a:p>
        </p:txBody>
      </p:sp>
      <p:sp>
        <p:nvSpPr>
          <p:cNvPr id="46082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A2B78F-71BA-4BBA-8409-14A55C19EA6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Ресурсное обеспечение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357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32E392-8ABB-4133-9393-021414354E2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916832"/>
            <a:ext cx="7836539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Благодарим за внимание!</a:t>
            </a:r>
          </a:p>
        </p:txBody>
      </p:sp>
    </p:spTree>
  </p:cSld>
  <p:clrMapOvr>
    <a:masterClrMapping/>
  </p:clrMapOvr>
  <p:transition advTm="316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3243262"/>
          </a:xfrm>
        </p:spPr>
        <p:txBody>
          <a:bodyPr>
            <a:normAutofit/>
          </a:bodyPr>
          <a:lstStyle/>
          <a:p>
            <a:pPr marL="624078" indent="-514350" algn="ctr" eaLnBrk="1" fontAlgn="auto" hangingPunct="1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Развитие познавательной активности дошкольников, как необходимого          компонента психологической готовности к школе, средствами музейной  педагогики.  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Цель проекта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8DC3EE-400C-4B29-8DD7-BB0C07FDE84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advTm="109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Изучить и проанализировать психолого-педагогическую литературу по проблеме проекта;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Создать культурно-пространственное и методическое обеспечение внедрения музейной педагогики в образовательный процесс.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Проанализировать эффективность использования музейной педагогики как средства развития познавательной активности дошкольников и творческого потенциала всех участников проекта.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Задачи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8A54DE-CF82-42E8-BC4A-387F6503D4E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 advTm="118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1"/>
          <p:cNvSpPr>
            <a:spLocks noGrp="1"/>
          </p:cNvSpPr>
          <p:nvPr>
            <p:ph idx="1"/>
          </p:nvPr>
        </p:nvSpPr>
        <p:spPr>
          <a:xfrm>
            <a:off x="395288" y="981075"/>
            <a:ext cx="8229600" cy="5256213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mtClean="0">
                <a:latin typeface="Arial" charset="0"/>
                <a:cs typeface="Arial" charset="0"/>
              </a:rPr>
              <a:t> </a:t>
            </a:r>
            <a:r>
              <a:rPr lang="ru-RU" sz="2400" b="1" smtClean="0">
                <a:latin typeface="Arial" charset="0"/>
                <a:cs typeface="Arial" charset="0"/>
              </a:rPr>
              <a:t>Разработка алгоритма деятельности педагога, содействующей развитию познавательной активности ребенка</a:t>
            </a:r>
          </a:p>
          <a:p>
            <a:pPr eaLnBrk="1" hangingPunct="1">
              <a:buFont typeface="Wingdings" pitchFamily="2" charset="2"/>
              <a:buChar char="q"/>
            </a:pPr>
            <a:endParaRPr lang="ru-RU" sz="24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2400" b="1" smtClean="0">
                <a:latin typeface="Arial" charset="0"/>
                <a:cs typeface="Arial" charset="0"/>
              </a:rPr>
              <a:t>Создание рекламной продукции, отражающей содержание музея: буклеты, каталоги</a:t>
            </a:r>
            <a:r>
              <a:rPr lang="en-US" sz="2400" b="1" smtClean="0">
                <a:latin typeface="Arial" charset="0"/>
                <a:cs typeface="Arial" charset="0"/>
              </a:rPr>
              <a:t> </a:t>
            </a:r>
            <a:endParaRPr lang="ru-RU" sz="24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en-US" sz="2400" b="1" smtClean="0">
                <a:latin typeface="Arial" charset="0"/>
                <a:cs typeface="Arial" charset="0"/>
              </a:rPr>
              <a:t>Использование активных форм  самостоятельной и совместной познавательно–практической деятельности</a:t>
            </a:r>
            <a:endParaRPr lang="ru-RU" sz="24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endParaRPr lang="ru-RU" sz="2400" b="1" smtClean="0">
              <a:latin typeface="Arial" charset="0"/>
              <a:cs typeface="Arial" charset="0"/>
            </a:endParaRPr>
          </a:p>
          <a:p>
            <a:pPr algn="just" eaLnBrk="1" hangingPunct="1">
              <a:buFont typeface="Wingdings" pitchFamily="2" charset="2"/>
              <a:buChar char="q"/>
            </a:pPr>
            <a:r>
              <a:rPr lang="ru-RU" sz="2400" b="1" smtClean="0">
                <a:latin typeface="Arial" charset="0"/>
                <a:cs typeface="Arial" charset="0"/>
              </a:rPr>
              <a:t>Широкое  использование ИКТ и Интернет -     				ресурсов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Новизна проекта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9B622C-799C-4661-9384-9F9491CD5B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advTm="132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endParaRPr lang="ru-RU" b="1" smtClean="0">
              <a:latin typeface="Arial" charset="0"/>
              <a:cs typeface="Arial" charset="0"/>
            </a:endParaRPr>
          </a:p>
          <a:p>
            <a:pPr algn="ctr" eaLnBrk="1" hangingPunct="1">
              <a:buFont typeface="Wingdings" pitchFamily="2" charset="2"/>
              <a:buChar char="q"/>
            </a:pPr>
            <a:r>
              <a:rPr lang="ru-RU" b="1" smtClean="0">
                <a:latin typeface="Arial" charset="0"/>
                <a:cs typeface="Arial" charset="0"/>
              </a:rPr>
              <a:t>Возможность использования в широкой педагогической практике методических разработок по музейной педагогике.</a:t>
            </a:r>
          </a:p>
          <a:p>
            <a:pPr eaLnBrk="1" hangingPunct="1">
              <a:buFont typeface="Wingdings" pitchFamily="2" charset="2"/>
              <a:buChar char="q"/>
            </a:pPr>
            <a:endParaRPr lang="ru-RU" b="1" smtClean="0">
              <a:latin typeface="Arial" charset="0"/>
              <a:cs typeface="Arial" charset="0"/>
            </a:endParaRPr>
          </a:p>
          <a:p>
            <a:pPr algn="ctr" eaLnBrk="1" hangingPunct="1">
              <a:buFont typeface="Wingdings" pitchFamily="2" charset="2"/>
              <a:buChar char="q"/>
            </a:pPr>
            <a:r>
              <a:rPr lang="ru-RU" b="1" smtClean="0">
                <a:latin typeface="Arial" charset="0"/>
                <a:cs typeface="Arial" charset="0"/>
              </a:rPr>
              <a:t>Возможность использования проекта как части образовательной программы, отражающей специфику  ДОУ в условиях введения ФГТ.</a:t>
            </a:r>
          </a:p>
          <a:p>
            <a:pPr eaLnBrk="1" hangingPunct="1">
              <a:buFont typeface="Wingdings 3" pitchFamily="18" charset="2"/>
              <a:buNone/>
            </a:pPr>
            <a:endParaRPr lang="ru-RU" b="1" smtClean="0"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Практическое значение проекта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73234A-3B65-4BA0-9E0E-7116CAACF5B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 advTm="124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b="1" smtClean="0">
                <a:latin typeface="Arial" charset="0"/>
                <a:cs typeface="Arial" charset="0"/>
              </a:rPr>
              <a:t> Рост уровня сформированности познавательной активности у детей дошкольного возраста, как необходимого компонента психологической готовности к школе.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b="1" smtClean="0">
                <a:latin typeface="Arial" charset="0"/>
                <a:cs typeface="Arial" charset="0"/>
              </a:rPr>
              <a:t>Создание творческой атмосферы для всех участников воспитательно-образовательного процесса, способствующей профессиональному росту, развитию творчества.  </a:t>
            </a:r>
          </a:p>
          <a:p>
            <a:pPr eaLnBrk="1" hangingPunct="1">
              <a:buFont typeface="Wingdings" pitchFamily="2" charset="2"/>
              <a:buChar char="q"/>
            </a:pPr>
            <a:endParaRPr lang="ru-RU" b="1" smtClean="0"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Прогнозируемые результаты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563FC6-029E-42F1-B2C5-C533DA4B82C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 advTm="152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ru-RU" sz="2000" b="1" smtClean="0">
                <a:latin typeface="Arial" charset="0"/>
                <a:cs typeface="Arial" charset="0"/>
              </a:rPr>
              <a:t>Организационное обеспечение начала проектной деятельности.      </a:t>
            </a:r>
            <a:r>
              <a:rPr lang="ru-RU" sz="2000" b="1" u="sng" smtClean="0">
                <a:latin typeface="Arial" charset="0"/>
                <a:cs typeface="Arial" charset="0"/>
              </a:rPr>
              <a:t>2009-2010</a:t>
            </a:r>
            <a:endParaRPr lang="ru-RU" sz="20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endParaRPr lang="ru-RU" sz="20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smtClean="0">
                <a:latin typeface="Arial" charset="0"/>
                <a:cs typeface="Arial" charset="0"/>
              </a:rPr>
              <a:t>Выработка условий для эффективного функционирования музейно-педагогической системы.    </a:t>
            </a:r>
            <a:r>
              <a:rPr lang="ru-RU" sz="2000" b="1" u="sng" smtClean="0">
                <a:latin typeface="Arial" charset="0"/>
                <a:cs typeface="Arial" charset="0"/>
              </a:rPr>
              <a:t>2010-2011 (1 полугодие)</a:t>
            </a:r>
            <a:endParaRPr lang="ru-RU" sz="20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endParaRPr lang="ru-RU" sz="20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endParaRPr lang="ru-RU" sz="20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smtClean="0">
                <a:latin typeface="Arial" charset="0"/>
                <a:cs typeface="Arial" charset="0"/>
              </a:rPr>
              <a:t>Апробация условий для эффективного функционирования музейно-педагогической системы.    </a:t>
            </a:r>
            <a:r>
              <a:rPr lang="ru-RU" sz="2000" b="1" u="sng" smtClean="0">
                <a:latin typeface="Arial" charset="0"/>
                <a:cs typeface="Arial" charset="0"/>
              </a:rPr>
              <a:t>2010-2011 (2 полугодие)</a:t>
            </a:r>
          </a:p>
          <a:p>
            <a:pPr eaLnBrk="1" hangingPunct="1">
              <a:buFont typeface="Wingdings" pitchFamily="2" charset="2"/>
              <a:buChar char="q"/>
            </a:pPr>
            <a:endParaRPr lang="ru-RU" sz="2000" b="1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q"/>
            </a:pPr>
            <a:r>
              <a:rPr lang="ru-RU" sz="2000" b="1" smtClean="0">
                <a:latin typeface="Arial" charset="0"/>
                <a:cs typeface="Arial" charset="0"/>
              </a:rPr>
              <a:t>Анализ и обобщение результатов проекта.    </a:t>
            </a:r>
            <a:r>
              <a:rPr lang="ru-RU" sz="2000" b="1" u="sng" smtClean="0">
                <a:latin typeface="Arial" charset="0"/>
                <a:cs typeface="Arial" charset="0"/>
              </a:rPr>
              <a:t>2011-2012 </a:t>
            </a:r>
          </a:p>
          <a:p>
            <a:pPr eaLnBrk="1" hangingPunct="1">
              <a:buFont typeface="Wingdings" pitchFamily="2" charset="2"/>
              <a:buChar char="q"/>
            </a:pPr>
            <a:endParaRPr lang="ru-RU" sz="2000" b="1" smtClean="0">
              <a:latin typeface="Arial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Этапы проекта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0F852B-A7B8-4ACF-8C71-9D6E2B9397B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 advTm="1747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270</TotalTime>
  <Words>457</Words>
  <Application>Microsoft Office PowerPoint</Application>
  <PresentationFormat>Экран (4:3)</PresentationFormat>
  <Paragraphs>112</Paragraphs>
  <Slides>31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Открытая</vt:lpstr>
      <vt:lpstr>Document</vt:lpstr>
      <vt:lpstr>Диаграмма</vt:lpstr>
      <vt:lpstr>Инновационный проект на тему:  </vt:lpstr>
      <vt:lpstr>Актуальность</vt:lpstr>
      <vt:lpstr>Проблема</vt:lpstr>
      <vt:lpstr>Цель проекта</vt:lpstr>
      <vt:lpstr>Задачи</vt:lpstr>
      <vt:lpstr>Новизна проекта</vt:lpstr>
      <vt:lpstr>Практическое значение проекта</vt:lpstr>
      <vt:lpstr>Прогнозируемые результаты</vt:lpstr>
      <vt:lpstr>Этапы проекта</vt:lpstr>
      <vt:lpstr>Слайд 10</vt:lpstr>
      <vt:lpstr>Продукты проекта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Диагностика и анализ  показателей</vt:lpstr>
      <vt:lpstr>Слайд 28</vt:lpstr>
      <vt:lpstr>Перспективы проекта</vt:lpstr>
      <vt:lpstr>Ресурсное обеспечение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Рустам 30</dc:creator>
  <cp:lastModifiedBy>Рустам</cp:lastModifiedBy>
  <cp:revision>28</cp:revision>
  <dcterms:created xsi:type="dcterms:W3CDTF">2011-04-30T16:47:04Z</dcterms:created>
  <dcterms:modified xsi:type="dcterms:W3CDTF">2012-03-11T14:52:00Z</dcterms:modified>
</cp:coreProperties>
</file>