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1" r:id="rId2"/>
    <p:sldId id="263" r:id="rId3"/>
    <p:sldId id="288" r:id="rId4"/>
    <p:sldId id="289" r:id="rId5"/>
    <p:sldId id="290" r:id="rId6"/>
    <p:sldId id="256" r:id="rId7"/>
    <p:sldId id="265" r:id="rId8"/>
    <p:sldId id="302" r:id="rId9"/>
    <p:sldId id="257" r:id="rId10"/>
    <p:sldId id="258" r:id="rId11"/>
    <p:sldId id="278" r:id="rId12"/>
    <p:sldId id="280" r:id="rId13"/>
    <p:sldId id="282" r:id="rId14"/>
    <p:sldId id="281" r:id="rId15"/>
    <p:sldId id="283" r:id="rId16"/>
    <p:sldId id="285" r:id="rId17"/>
    <p:sldId id="286" r:id="rId18"/>
    <p:sldId id="293" r:id="rId19"/>
    <p:sldId id="268" r:id="rId20"/>
    <p:sldId id="306" r:id="rId21"/>
    <p:sldId id="292" r:id="rId22"/>
    <p:sldId id="310" r:id="rId23"/>
    <p:sldId id="294" r:id="rId24"/>
    <p:sldId id="274" r:id="rId25"/>
    <p:sldId id="297" r:id="rId26"/>
    <p:sldId id="303" r:id="rId27"/>
    <p:sldId id="305" r:id="rId28"/>
    <p:sldId id="30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 varScale="1">
        <p:scale>
          <a:sx n="64" d="100"/>
          <a:sy n="64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NxH_Olrm3ug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NxH_Olrm3u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16B8A-B618-4170-A729-7328A4F95DC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2013F0-E0D8-4D33-A537-655C27D3199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Разработка материалов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E0892D-5941-4F07-8A7E-7C151FE9B148}" type="parTrans" cxnId="{A4BA2713-F142-4F1A-BA64-EBBE5C24AB0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6F28CC7-4956-4552-8017-6213F5ADF18A}" type="sibTrans" cxnId="{A4BA2713-F142-4F1A-BA64-EBBE5C24AB0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7C4B8C0-C8F6-420B-8C0C-ACF50072340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Период реализации 2019-2020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C5D6FD5-A3B8-4F0C-90BB-8A21B1F07787}" type="parTrans" cxnId="{49B64D1B-DD23-439B-8331-870E9E3DF8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9C0758D-7E25-404A-B51A-31C88E659D36}" type="sibTrans" cxnId="{49B64D1B-DD23-439B-8331-870E9E3DF8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6AB89BA-A434-443F-B8D8-52873C462648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Апробация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C7DC066-A70A-458B-B7B0-2B5E0B79DA02}" type="parTrans" cxnId="{2959EBA5-E4DD-44E3-AB7D-77B229FE945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885FFA5-45DB-49FC-9197-AD9354831C75}" type="sibTrans" cxnId="{2959EBA5-E4DD-44E3-AB7D-77B229FE945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CF281C9-8A83-4440-ADBB-7262AEAB784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Период реализации 2019-2020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5A89BCE-AA3F-4D1D-83AF-8862618788D6}" type="parTrans" cxnId="{3B2FD7EE-D6BC-406C-A8C2-E6DC7AB0AF6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2FC2BE0-AF6A-45E7-96AC-4116657594B3}" type="sibTrans" cxnId="{3B2FD7EE-D6BC-406C-A8C2-E6DC7AB0AF6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BAB70B6-2FF0-4A6A-9AD2-78DC740C5460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Масштабный мониторинг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5369E6C-E23B-425D-8410-7EF3DE67C486}" type="parTrans" cxnId="{5C824E1A-A3DF-4AA5-9933-20DC091BC8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65935AE-7B97-4185-8529-5F460B27A9B4}" type="sibTrans" cxnId="{5C824E1A-A3DF-4AA5-9933-20DC091BC8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B42E55F-CB5D-425C-9C07-B68E6220E6BB}">
      <dgm:prSet phldrT="[Текст]" custT="1"/>
      <dgm:spPr/>
      <dgm:t>
        <a:bodyPr/>
        <a:lstStyle/>
        <a:p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Период реализации </a:t>
          </a:r>
          <a:r>
            <a:rPr lang="ru-RU" sz="2400" b="1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2020-2024 !!!</a:t>
          </a:r>
          <a:endParaRPr lang="ru-RU" sz="2400" b="1" i="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650724-BB35-426B-8F0E-4FFD6E2B6873}" type="parTrans" cxnId="{19C7A657-C72D-4396-A4D6-CC02B06059E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86B398B-70F7-417E-975D-D4FC57D917B1}" type="sibTrans" cxnId="{19C7A657-C72D-4396-A4D6-CC02B06059E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FEF266D-0E55-4E87-9309-215E648E44C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Ссылка на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вебинар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 по результатам апробации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DE61B5C-5227-459E-A8BB-C49097F6A4F6}" type="parTrans" cxnId="{64E66D11-65E5-406A-961B-22E85FC4F09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7E9DE8A-0E3A-4752-BF8E-4D816AFD3351}" type="sibTrans" cxnId="{64E66D11-65E5-406A-961B-22E85FC4F09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70A8F66-B050-4607-B22D-E58A0F399B0C}" type="pres">
      <dgm:prSet presAssocID="{43B16B8A-B618-4170-A729-7328A4F95DC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B7C440-02B5-4221-AD33-35CF368BA562}" type="pres">
      <dgm:prSet presAssocID="{C22013F0-E0D8-4D33-A537-655C27D3199A}" presName="composite" presStyleCnt="0"/>
      <dgm:spPr/>
    </dgm:pt>
    <dgm:pt modelId="{68E8A843-236E-440D-984D-AA68707362C7}" type="pres">
      <dgm:prSet presAssocID="{C22013F0-E0D8-4D33-A537-655C27D3199A}" presName="bentUpArrow1" presStyleLbl="alignImgPlace1" presStyleIdx="0" presStyleCnt="2"/>
      <dgm:spPr/>
    </dgm:pt>
    <dgm:pt modelId="{BA7B03B0-2747-4413-B6D4-ACE31750700E}" type="pres">
      <dgm:prSet presAssocID="{C22013F0-E0D8-4D33-A537-655C27D3199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A45BD-2068-43C5-83B3-1C32F8B44453}" type="pres">
      <dgm:prSet presAssocID="{C22013F0-E0D8-4D33-A537-655C27D3199A}" presName="ChildText" presStyleLbl="revTx" presStyleIdx="0" presStyleCnt="3" custScaleX="302745" custLinFactX="7534" custLinFactNeighborX="100000" custLinFactNeighborY="-200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F677C-ED8E-45A9-AEC0-35C6FCABECBF}" type="pres">
      <dgm:prSet presAssocID="{66F28CC7-4956-4552-8017-6213F5ADF18A}" presName="sibTrans" presStyleCnt="0"/>
      <dgm:spPr/>
    </dgm:pt>
    <dgm:pt modelId="{2228D349-E235-410F-B56F-4BB166A23D7C}" type="pres">
      <dgm:prSet presAssocID="{16AB89BA-A434-443F-B8D8-52873C462648}" presName="composite" presStyleCnt="0"/>
      <dgm:spPr/>
    </dgm:pt>
    <dgm:pt modelId="{EE9F3655-8205-4810-BFE3-C3605AC4A897}" type="pres">
      <dgm:prSet presAssocID="{16AB89BA-A434-443F-B8D8-52873C462648}" presName="bentUpArrow1" presStyleLbl="alignImgPlace1" presStyleIdx="1" presStyleCnt="2" custLinFactNeighborX="-57220" custLinFactNeighborY="7879"/>
      <dgm:spPr/>
    </dgm:pt>
    <dgm:pt modelId="{A08693D9-9AA2-4551-80FA-F031E275BE30}" type="pres">
      <dgm:prSet presAssocID="{16AB89BA-A434-443F-B8D8-52873C462648}" presName="ParentText" presStyleLbl="node1" presStyleIdx="1" presStyleCnt="3" custLinFactNeighborX="-38697" custLinFactNeighborY="66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24C60-5824-41F1-89E7-7877D06D368B}" type="pres">
      <dgm:prSet presAssocID="{16AB89BA-A434-443F-B8D8-52873C462648}" presName="ChildText" presStyleLbl="revTx" presStyleIdx="1" presStyleCnt="3" custScaleX="330697" custLinFactNeighborX="70821" custLinFactNeighborY="-1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8DD31-3FB3-420F-A0CD-1C69BD97E940}" type="pres">
      <dgm:prSet presAssocID="{3885FFA5-45DB-49FC-9197-AD9354831C75}" presName="sibTrans" presStyleCnt="0"/>
      <dgm:spPr/>
    </dgm:pt>
    <dgm:pt modelId="{9A50C5C7-1C7D-4CB0-B707-A3D4431A8158}" type="pres">
      <dgm:prSet presAssocID="{BBAB70B6-2FF0-4A6A-9AD2-78DC740C5460}" presName="composite" presStyleCnt="0"/>
      <dgm:spPr/>
    </dgm:pt>
    <dgm:pt modelId="{E565C942-FC74-4C41-96EA-0594998D0F86}" type="pres">
      <dgm:prSet presAssocID="{BBAB70B6-2FF0-4A6A-9AD2-78DC740C5460}" presName="ParentText" presStyleLbl="node1" presStyleIdx="2" presStyleCnt="3" custLinFactNeighborX="-72400" custLinFactNeighborY="132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639B5-D205-4227-8D00-6D9AAD664AE4}" type="pres">
      <dgm:prSet presAssocID="{BBAB70B6-2FF0-4A6A-9AD2-78DC740C5460}" presName="FinalChildText" presStyleLbl="revTx" presStyleIdx="2" presStyleCnt="3" custScaleX="257480" custLinFactNeighborX="-23364" custLinFactNeighborY="24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E66D11-65E5-406A-961B-22E85FC4F09A}" srcId="{16AB89BA-A434-443F-B8D8-52873C462648}" destId="{6FEF266D-0E55-4E87-9309-215E648E44C0}" srcOrd="1" destOrd="0" parTransId="{FDE61B5C-5227-459E-A8BB-C49097F6A4F6}" sibTransId="{67E9DE8A-0E3A-4752-BF8E-4D816AFD3351}"/>
    <dgm:cxn modelId="{F97FEC16-1166-426F-94FC-BA8DAA6A7039}" type="presOf" srcId="{C22013F0-E0D8-4D33-A537-655C27D3199A}" destId="{BA7B03B0-2747-4413-B6D4-ACE31750700E}" srcOrd="0" destOrd="0" presId="urn:microsoft.com/office/officeart/2005/8/layout/StepDownProcess"/>
    <dgm:cxn modelId="{0A312D1C-EB2C-4D8E-A1C1-3BA778D459A9}" type="presOf" srcId="{BBAB70B6-2FF0-4A6A-9AD2-78DC740C5460}" destId="{E565C942-FC74-4C41-96EA-0594998D0F86}" srcOrd="0" destOrd="0" presId="urn:microsoft.com/office/officeart/2005/8/layout/StepDownProcess"/>
    <dgm:cxn modelId="{8AF39A57-1C5A-4DA0-866A-F2D8444E0194}" type="presOf" srcId="{16AB89BA-A434-443F-B8D8-52873C462648}" destId="{A08693D9-9AA2-4551-80FA-F031E275BE30}" srcOrd="0" destOrd="0" presId="urn:microsoft.com/office/officeart/2005/8/layout/StepDownProcess"/>
    <dgm:cxn modelId="{BA7F6774-F55C-463D-90DE-E31AD94B738C}" type="presOf" srcId="{6FEF266D-0E55-4E87-9309-215E648E44C0}" destId="{FCA24C60-5824-41F1-89E7-7877D06D368B}" srcOrd="0" destOrd="1" presId="urn:microsoft.com/office/officeart/2005/8/layout/StepDownProcess"/>
    <dgm:cxn modelId="{2D29B20F-8ED9-484E-8470-DBDACE7E702D}" type="presOf" srcId="{1CF281C9-8A83-4440-ADBB-7262AEAB784C}" destId="{FCA24C60-5824-41F1-89E7-7877D06D368B}" srcOrd="0" destOrd="0" presId="urn:microsoft.com/office/officeart/2005/8/layout/StepDownProcess"/>
    <dgm:cxn modelId="{E0E5FCCB-512B-456D-B337-8F4D4BD9A96E}" type="presOf" srcId="{AB42E55F-CB5D-425C-9C07-B68E6220E6BB}" destId="{2C1639B5-D205-4227-8D00-6D9AAD664AE4}" srcOrd="0" destOrd="0" presId="urn:microsoft.com/office/officeart/2005/8/layout/StepDownProcess"/>
    <dgm:cxn modelId="{2959EBA5-E4DD-44E3-AB7D-77B229FE9459}" srcId="{43B16B8A-B618-4170-A729-7328A4F95DCA}" destId="{16AB89BA-A434-443F-B8D8-52873C462648}" srcOrd="1" destOrd="0" parTransId="{6C7DC066-A70A-458B-B7B0-2B5E0B79DA02}" sibTransId="{3885FFA5-45DB-49FC-9197-AD9354831C75}"/>
    <dgm:cxn modelId="{2F547B39-4CA6-4291-BD53-E048CEABC27C}" type="presOf" srcId="{43B16B8A-B618-4170-A729-7328A4F95DCA}" destId="{670A8F66-B050-4607-B22D-E58A0F399B0C}" srcOrd="0" destOrd="0" presId="urn:microsoft.com/office/officeart/2005/8/layout/StepDownProcess"/>
    <dgm:cxn modelId="{A4BA2713-F142-4F1A-BA64-EBBE5C24AB05}" srcId="{43B16B8A-B618-4170-A729-7328A4F95DCA}" destId="{C22013F0-E0D8-4D33-A537-655C27D3199A}" srcOrd="0" destOrd="0" parTransId="{FFE0892D-5941-4F07-8A7E-7C151FE9B148}" sibTransId="{66F28CC7-4956-4552-8017-6213F5ADF18A}"/>
    <dgm:cxn modelId="{5C824E1A-A3DF-4AA5-9933-20DC091BC8B8}" srcId="{43B16B8A-B618-4170-A729-7328A4F95DCA}" destId="{BBAB70B6-2FF0-4A6A-9AD2-78DC740C5460}" srcOrd="2" destOrd="0" parTransId="{05369E6C-E23B-425D-8410-7EF3DE67C486}" sibTransId="{A65935AE-7B97-4185-8529-5F460B27A9B4}"/>
    <dgm:cxn modelId="{19C7A657-C72D-4396-A4D6-CC02B06059E6}" srcId="{BBAB70B6-2FF0-4A6A-9AD2-78DC740C5460}" destId="{AB42E55F-CB5D-425C-9C07-B68E6220E6BB}" srcOrd="0" destOrd="0" parTransId="{86650724-BB35-426B-8F0E-4FFD6E2B6873}" sibTransId="{B86B398B-70F7-417E-975D-D4FC57D917B1}"/>
    <dgm:cxn modelId="{49B64D1B-DD23-439B-8331-870E9E3DF8DB}" srcId="{C22013F0-E0D8-4D33-A537-655C27D3199A}" destId="{B7C4B8C0-C8F6-420B-8C0C-ACF500723401}" srcOrd="0" destOrd="0" parTransId="{7C5D6FD5-A3B8-4F0C-90BB-8A21B1F07787}" sibTransId="{69C0758D-7E25-404A-B51A-31C88E659D36}"/>
    <dgm:cxn modelId="{3B2FD7EE-D6BC-406C-A8C2-E6DC7AB0AF6C}" srcId="{16AB89BA-A434-443F-B8D8-52873C462648}" destId="{1CF281C9-8A83-4440-ADBB-7262AEAB784C}" srcOrd="0" destOrd="0" parTransId="{25A89BCE-AA3F-4D1D-83AF-8862618788D6}" sibTransId="{52FC2BE0-AF6A-45E7-96AC-4116657594B3}"/>
    <dgm:cxn modelId="{271CC376-E9F8-4453-B547-7EE686BD5777}" type="presOf" srcId="{B7C4B8C0-C8F6-420B-8C0C-ACF500723401}" destId="{95FA45BD-2068-43C5-83B3-1C32F8B44453}" srcOrd="0" destOrd="0" presId="urn:microsoft.com/office/officeart/2005/8/layout/StepDownProcess"/>
    <dgm:cxn modelId="{D77373EB-08E5-49D7-A3E6-80E239ACC342}" type="presParOf" srcId="{670A8F66-B050-4607-B22D-E58A0F399B0C}" destId="{01B7C440-02B5-4221-AD33-35CF368BA562}" srcOrd="0" destOrd="0" presId="urn:microsoft.com/office/officeart/2005/8/layout/StepDownProcess"/>
    <dgm:cxn modelId="{83043EDD-B854-493A-900D-FE3D38D6E23A}" type="presParOf" srcId="{01B7C440-02B5-4221-AD33-35CF368BA562}" destId="{68E8A843-236E-440D-984D-AA68707362C7}" srcOrd="0" destOrd="0" presId="urn:microsoft.com/office/officeart/2005/8/layout/StepDownProcess"/>
    <dgm:cxn modelId="{58720CA8-B78B-48DA-B136-B14396A99525}" type="presParOf" srcId="{01B7C440-02B5-4221-AD33-35CF368BA562}" destId="{BA7B03B0-2747-4413-B6D4-ACE31750700E}" srcOrd="1" destOrd="0" presId="urn:microsoft.com/office/officeart/2005/8/layout/StepDownProcess"/>
    <dgm:cxn modelId="{AFAE3182-60E3-4D1F-874E-974AC073BC6F}" type="presParOf" srcId="{01B7C440-02B5-4221-AD33-35CF368BA562}" destId="{95FA45BD-2068-43C5-83B3-1C32F8B44453}" srcOrd="2" destOrd="0" presId="urn:microsoft.com/office/officeart/2005/8/layout/StepDownProcess"/>
    <dgm:cxn modelId="{4F71D9BC-FACF-4F9D-8559-97F1088A58B4}" type="presParOf" srcId="{670A8F66-B050-4607-B22D-E58A0F399B0C}" destId="{042F677C-ED8E-45A9-AEC0-35C6FCABECBF}" srcOrd="1" destOrd="0" presId="urn:microsoft.com/office/officeart/2005/8/layout/StepDownProcess"/>
    <dgm:cxn modelId="{B9625D93-F576-45A7-B67C-56A93DF0115E}" type="presParOf" srcId="{670A8F66-B050-4607-B22D-E58A0F399B0C}" destId="{2228D349-E235-410F-B56F-4BB166A23D7C}" srcOrd="2" destOrd="0" presId="urn:microsoft.com/office/officeart/2005/8/layout/StepDownProcess"/>
    <dgm:cxn modelId="{1863EFB9-9E43-4A96-B6E5-3DA1E819AB0B}" type="presParOf" srcId="{2228D349-E235-410F-B56F-4BB166A23D7C}" destId="{EE9F3655-8205-4810-BFE3-C3605AC4A897}" srcOrd="0" destOrd="0" presId="urn:microsoft.com/office/officeart/2005/8/layout/StepDownProcess"/>
    <dgm:cxn modelId="{10C20238-4D59-452F-979B-B909BF30DF52}" type="presParOf" srcId="{2228D349-E235-410F-B56F-4BB166A23D7C}" destId="{A08693D9-9AA2-4551-80FA-F031E275BE30}" srcOrd="1" destOrd="0" presId="urn:microsoft.com/office/officeart/2005/8/layout/StepDownProcess"/>
    <dgm:cxn modelId="{E3DE6C41-05E1-4C62-9085-4C2AD8F0DD35}" type="presParOf" srcId="{2228D349-E235-410F-B56F-4BB166A23D7C}" destId="{FCA24C60-5824-41F1-89E7-7877D06D368B}" srcOrd="2" destOrd="0" presId="urn:microsoft.com/office/officeart/2005/8/layout/StepDownProcess"/>
    <dgm:cxn modelId="{394BB9B3-917D-4B31-A620-0755D14E2888}" type="presParOf" srcId="{670A8F66-B050-4607-B22D-E58A0F399B0C}" destId="{8D48DD31-3FB3-420F-A0CD-1C69BD97E940}" srcOrd="3" destOrd="0" presId="urn:microsoft.com/office/officeart/2005/8/layout/StepDownProcess"/>
    <dgm:cxn modelId="{06C3620A-A9AA-4A04-8328-D5DAEEF454E5}" type="presParOf" srcId="{670A8F66-B050-4607-B22D-E58A0F399B0C}" destId="{9A50C5C7-1C7D-4CB0-B707-A3D4431A8158}" srcOrd="4" destOrd="0" presId="urn:microsoft.com/office/officeart/2005/8/layout/StepDownProcess"/>
    <dgm:cxn modelId="{85694312-95C9-4C1A-B963-DE73FF1DD31C}" type="presParOf" srcId="{9A50C5C7-1C7D-4CB0-B707-A3D4431A8158}" destId="{E565C942-FC74-4C41-96EA-0594998D0F86}" srcOrd="0" destOrd="0" presId="urn:microsoft.com/office/officeart/2005/8/layout/StepDownProcess"/>
    <dgm:cxn modelId="{226E0671-ED5A-4B0B-B623-0087E596E661}" type="presParOf" srcId="{9A50C5C7-1C7D-4CB0-B707-A3D4431A8158}" destId="{2C1639B5-D205-4227-8D00-6D9AAD664AE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E8A843-236E-440D-984D-AA68707362C7}">
      <dsp:nvSpPr>
        <dsp:cNvPr id="0" name=""/>
        <dsp:cNvSpPr/>
      </dsp:nvSpPr>
      <dsp:spPr>
        <a:xfrm rot="5400000">
          <a:off x="288856" y="1758199"/>
          <a:ext cx="1082583" cy="12324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B03B0-2747-4413-B6D4-ACE31750700E}">
      <dsp:nvSpPr>
        <dsp:cNvPr id="0" name=""/>
        <dsp:cNvSpPr/>
      </dsp:nvSpPr>
      <dsp:spPr>
        <a:xfrm>
          <a:off x="2037" y="558134"/>
          <a:ext cx="1822432" cy="1275643"/>
        </a:xfrm>
        <a:prstGeom prst="roundRect">
          <a:avLst>
            <a:gd name="adj" fmla="val 166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Разработка материалов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7" y="558134"/>
        <a:ext cx="1822432" cy="1275643"/>
      </dsp:txXfrm>
    </dsp:sp>
    <dsp:sp modelId="{95FA45BD-2068-43C5-83B3-1C32F8B44453}">
      <dsp:nvSpPr>
        <dsp:cNvPr id="0" name=""/>
        <dsp:cNvSpPr/>
      </dsp:nvSpPr>
      <dsp:spPr>
        <a:xfrm>
          <a:off x="1906138" y="472847"/>
          <a:ext cx="4012775" cy="1031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Период реализации 2019-2020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6138" y="472847"/>
        <a:ext cx="4012775" cy="1031031"/>
      </dsp:txXfrm>
    </dsp:sp>
    <dsp:sp modelId="{EE9F3655-8205-4810-BFE3-C3605AC4A897}">
      <dsp:nvSpPr>
        <dsp:cNvPr id="0" name=""/>
        <dsp:cNvSpPr/>
      </dsp:nvSpPr>
      <dsp:spPr>
        <a:xfrm rot="5400000">
          <a:off x="1739574" y="3276464"/>
          <a:ext cx="1082583" cy="12324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693D9-9AA2-4551-80FA-F031E275BE30}">
      <dsp:nvSpPr>
        <dsp:cNvPr id="0" name=""/>
        <dsp:cNvSpPr/>
      </dsp:nvSpPr>
      <dsp:spPr>
        <a:xfrm>
          <a:off x="1452755" y="2076405"/>
          <a:ext cx="1822432" cy="1275643"/>
        </a:xfrm>
        <a:prstGeom prst="roundRect">
          <a:avLst>
            <a:gd name="adj" fmla="val 166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Апробация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52755" y="2076405"/>
        <a:ext cx="1822432" cy="1275643"/>
      </dsp:txXfrm>
    </dsp:sp>
    <dsp:sp modelId="{FCA24C60-5824-41F1-89E7-7877D06D368B}">
      <dsp:nvSpPr>
        <dsp:cNvPr id="0" name=""/>
        <dsp:cNvSpPr/>
      </dsp:nvSpPr>
      <dsp:spPr>
        <a:xfrm>
          <a:off x="3390219" y="2098278"/>
          <a:ext cx="4383269" cy="1031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Период реализации 2019-2020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Ссылка на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вебинар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 по результатам апробации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0219" y="2098278"/>
        <a:ext cx="4383269" cy="1031031"/>
      </dsp:txXfrm>
    </dsp:sp>
    <dsp:sp modelId="{E565C942-FC74-4C41-96EA-0594998D0F86}">
      <dsp:nvSpPr>
        <dsp:cNvPr id="0" name=""/>
        <dsp:cNvSpPr/>
      </dsp:nvSpPr>
      <dsp:spPr>
        <a:xfrm>
          <a:off x="2994486" y="3593617"/>
          <a:ext cx="1822432" cy="1275643"/>
        </a:xfrm>
        <a:prstGeom prst="roundRect">
          <a:avLst>
            <a:gd name="adj" fmla="val 166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Масштабный мониторинг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94486" y="3593617"/>
        <a:ext cx="1822432" cy="1275643"/>
      </dsp:txXfrm>
    </dsp:sp>
    <dsp:sp modelId="{2C1639B5-D205-4227-8D00-6D9AAD664AE4}">
      <dsp:nvSpPr>
        <dsp:cNvPr id="0" name=""/>
        <dsp:cNvSpPr/>
      </dsp:nvSpPr>
      <dsp:spPr>
        <a:xfrm>
          <a:off x="4783008" y="3794366"/>
          <a:ext cx="3412804" cy="1031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Период реализации </a:t>
          </a:r>
          <a:r>
            <a:rPr lang="ru-RU" sz="2400" b="1" i="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2020-2024 !!!</a:t>
          </a:r>
          <a:endParaRPr lang="ru-RU" sz="2400" b="1" i="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83008" y="3794366"/>
        <a:ext cx="3412804" cy="1031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6C009-70E6-40E9-8D1D-4D72DE3A9213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4DFF5-807D-491D-A667-9C4EF9DE1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4DFF5-807D-491D-A667-9C4EF9DE1DC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25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E0C06-5FE1-4F23-A7EB-1A222EB9CE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25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15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107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content/board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prosv.ru/pages/pisa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u9YUjFPCg" TargetMode="External"/><Relationship Id="rId2" Type="http://schemas.openxmlformats.org/officeDocument/2006/relationships/hyperlink" Target="https://www.youtube.com/watch?v=b4ORSIOs8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TTb6jcFx0M" TargetMode="External"/><Relationship Id="rId4" Type="http://schemas.openxmlformats.org/officeDocument/2006/relationships/hyperlink" Target="https://www.youtube.com/watch?v=dcv8jUk_IK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5_wFeJvlk" TargetMode="External"/><Relationship Id="rId2" Type="http://schemas.openxmlformats.org/officeDocument/2006/relationships/hyperlink" Target="https://www.youtube.com/watch?v=ENc9orQc75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soo.ru/Vserossijskij_metodicheskij_seminar_Formirovanie_i_ocenka_funkcionalnoj_gramotnosti_.htm" TargetMode="External"/><Relationship Id="rId5" Type="http://schemas.openxmlformats.org/officeDocument/2006/relationships/hyperlink" Target="https://www.youtube.com/watch?v=itaO1AAykQg" TargetMode="External"/><Relationship Id="rId4" Type="http://schemas.openxmlformats.org/officeDocument/2006/relationships/hyperlink" Target="https://www.youtube.com/watch?v=V_XKUTwGAro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32403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и нормативно-правовые основы формирования функциональной грамотности в начальных классах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085184"/>
            <a:ext cx="3848472" cy="7669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Иванищева М.А.,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зам.директора ИМДЦ по инновационной деятельности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38058"/>
          <a:stretch>
            <a:fillRect/>
          </a:stretch>
        </p:blipFill>
        <p:spPr bwMode="auto">
          <a:xfrm>
            <a:off x="323528" y="3367502"/>
            <a:ext cx="4608512" cy="272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4283968" y="2564904"/>
            <a:ext cx="4608830" cy="1470660"/>
            <a:chOff x="251520" y="260648"/>
            <a:chExt cx="4608830" cy="1470660"/>
          </a:xfrm>
        </p:grpSpPr>
        <p:grpSp>
          <p:nvGrpSpPr>
            <p:cNvPr id="2" name="object 2"/>
            <p:cNvGrpSpPr/>
            <p:nvPr/>
          </p:nvGrpSpPr>
          <p:grpSpPr>
            <a:xfrm>
              <a:off x="251520" y="260648"/>
              <a:ext cx="4608830" cy="1470660"/>
              <a:chOff x="467537" y="1628775"/>
              <a:chExt cx="4608830" cy="1470660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7537" y="1628775"/>
                <a:ext cx="4608449" cy="1470278"/>
              </a:xfrm>
              <a:prstGeom prst="rect">
                <a:avLst/>
              </a:prstGeom>
            </p:spPr>
          </p:pic>
          <p:sp>
            <p:nvSpPr>
              <p:cNvPr id="4" name="object 4"/>
              <p:cNvSpPr/>
              <p:nvPr/>
            </p:nvSpPr>
            <p:spPr>
              <a:xfrm>
                <a:off x="467537" y="1628775"/>
                <a:ext cx="4608830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4608830" h="1470660">
                    <a:moveTo>
                      <a:pt x="0" y="1470278"/>
                    </a:moveTo>
                    <a:lnTo>
                      <a:pt x="4608449" y="1470278"/>
                    </a:lnTo>
                    <a:lnTo>
                      <a:pt x="4608449" y="0"/>
                    </a:lnTo>
                    <a:lnTo>
                      <a:pt x="0" y="0"/>
                    </a:lnTo>
                    <a:lnTo>
                      <a:pt x="0" y="1470278"/>
                    </a:lnTo>
                    <a:close/>
                  </a:path>
                </a:pathLst>
              </a:custGeom>
              <a:ln w="9525">
                <a:solidFill>
                  <a:srgbClr val="F5C0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" name="object 5"/>
            <p:cNvSpPr txBox="1"/>
            <p:nvPr/>
          </p:nvSpPr>
          <p:spPr>
            <a:xfrm>
              <a:off x="486497" y="374268"/>
              <a:ext cx="4203700" cy="13055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065" marR="5080" indent="-3810" algn="ctr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25" dirty="0">
                  <a:solidFill>
                    <a:srgbClr val="C00000"/>
                  </a:solidFill>
                  <a:latin typeface="Arial"/>
                  <a:cs typeface="Arial"/>
                </a:rPr>
                <a:t>Указ</a:t>
              </a:r>
              <a:r>
                <a:rPr sz="2800" b="1" spc="-10" dirty="0">
                  <a:solidFill>
                    <a:srgbClr val="C00000"/>
                  </a:solidFill>
                  <a:latin typeface="Arial"/>
                  <a:cs typeface="Arial"/>
                </a:rPr>
                <a:t> Президента </a:t>
              </a:r>
              <a:r>
                <a:rPr sz="2800" b="1" spc="-5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2800" b="1" spc="-20" dirty="0">
                  <a:solidFill>
                    <a:srgbClr val="C00000"/>
                  </a:solidFill>
                  <a:latin typeface="Arial"/>
                  <a:cs typeface="Arial"/>
                </a:rPr>
                <a:t>Российской</a:t>
              </a:r>
              <a:r>
                <a:rPr sz="2800" b="1" spc="-15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2800" b="1" spc="-5" dirty="0">
                  <a:solidFill>
                    <a:srgbClr val="C00000"/>
                  </a:solidFill>
                  <a:latin typeface="Arial"/>
                  <a:cs typeface="Arial"/>
                </a:rPr>
                <a:t>Федерации</a:t>
              </a:r>
              <a:endParaRPr sz="280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sz="2800" b="1" spc="-5" dirty="0">
                  <a:solidFill>
                    <a:srgbClr val="C00000"/>
                  </a:solidFill>
                  <a:latin typeface="Arial"/>
                  <a:cs typeface="Arial"/>
                </a:rPr>
                <a:t>№204</a:t>
              </a:r>
              <a:r>
                <a:rPr sz="2800" b="1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2800" b="1" spc="-40" dirty="0">
                  <a:solidFill>
                    <a:srgbClr val="C00000"/>
                  </a:solidFill>
                  <a:latin typeface="Arial"/>
                  <a:cs typeface="Arial"/>
                </a:rPr>
                <a:t>от</a:t>
              </a:r>
              <a:r>
                <a:rPr sz="2800" b="1" spc="-1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2800" b="1" spc="-5" dirty="0">
                  <a:solidFill>
                    <a:srgbClr val="C00000"/>
                  </a:solidFill>
                  <a:latin typeface="Arial"/>
                  <a:cs typeface="Arial"/>
                </a:rPr>
                <a:t>07.05.2018</a:t>
              </a:r>
              <a:endParaRPr sz="2800" dirty="0">
                <a:latin typeface="Arial"/>
                <a:cs typeface="Arial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1520" y="4365104"/>
            <a:ext cx="8568952" cy="1736373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45720" marR="37465" algn="just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глобальной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конкурентоспособности российского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образования,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вхождение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Федерации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в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число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10 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ведущих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стран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мира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качеству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3528" y="0"/>
            <a:ext cx="4032448" cy="2664296"/>
            <a:chOff x="5179312" y="996311"/>
            <a:chExt cx="3744416" cy="216024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rcRect l="3527" t="8314" r="4761" b="8550"/>
            <a:stretch>
              <a:fillRect/>
            </a:stretch>
          </p:blipFill>
          <p:spPr>
            <a:xfrm>
              <a:off x="5179312" y="996311"/>
              <a:ext cx="3744416" cy="21602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0609" y="1124711"/>
              <a:ext cx="3392932" cy="190931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36159" y="1080261"/>
              <a:ext cx="3482340" cy="1998345"/>
            </a:xfrm>
            <a:custGeom>
              <a:avLst/>
              <a:gdLst/>
              <a:ahLst/>
              <a:cxnLst/>
              <a:rect l="l" t="t" r="r" b="b"/>
              <a:pathLst>
                <a:path w="3482340" h="1998345">
                  <a:moveTo>
                    <a:pt x="361695" y="0"/>
                  </a:moveTo>
                  <a:lnTo>
                    <a:pt x="3482213" y="0"/>
                  </a:lnTo>
                  <a:lnTo>
                    <a:pt x="3482213" y="1636649"/>
                  </a:lnTo>
                  <a:lnTo>
                    <a:pt x="3474973" y="1708785"/>
                  </a:lnTo>
                  <a:lnTo>
                    <a:pt x="3453638" y="1776857"/>
                  </a:lnTo>
                  <a:lnTo>
                    <a:pt x="3419729" y="1839087"/>
                  </a:lnTo>
                  <a:lnTo>
                    <a:pt x="3376041" y="1892173"/>
                  </a:lnTo>
                  <a:lnTo>
                    <a:pt x="3322955" y="1935861"/>
                  </a:lnTo>
                  <a:lnTo>
                    <a:pt x="3260724" y="1969770"/>
                  </a:lnTo>
                  <a:lnTo>
                    <a:pt x="3192652" y="1991105"/>
                  </a:lnTo>
                  <a:lnTo>
                    <a:pt x="3120516" y="1998345"/>
                  </a:lnTo>
                  <a:lnTo>
                    <a:pt x="0" y="1998345"/>
                  </a:lnTo>
                  <a:lnTo>
                    <a:pt x="0" y="361696"/>
                  </a:lnTo>
                  <a:lnTo>
                    <a:pt x="1777" y="325882"/>
                  </a:lnTo>
                  <a:lnTo>
                    <a:pt x="16255" y="254635"/>
                  </a:lnTo>
                  <a:lnTo>
                    <a:pt x="43814" y="189864"/>
                  </a:lnTo>
                  <a:lnTo>
                    <a:pt x="106171" y="106172"/>
                  </a:lnTo>
                  <a:lnTo>
                    <a:pt x="159130" y="62484"/>
                  </a:lnTo>
                  <a:lnTo>
                    <a:pt x="221487" y="28575"/>
                  </a:lnTo>
                  <a:lnTo>
                    <a:pt x="289560" y="7238"/>
                  </a:lnTo>
                  <a:lnTo>
                    <a:pt x="361695" y="0"/>
                  </a:lnTo>
                  <a:close/>
                </a:path>
              </a:pathLst>
            </a:custGeom>
            <a:ln w="889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6561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Инновационный проект Министерства просвещения РФ 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формирования и оценки функциональной грамотности</a:t>
            </a:r>
            <a:r>
              <a:rPr lang="ru-RU" altLang="en-US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alt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http://skiv.instrao.ru/content/board1/</a:t>
            </a:r>
            <a:r>
              <a:rPr lang="ru-RU" alt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0888"/>
            <a:ext cx="8712968" cy="3888432"/>
          </a:xfrm>
        </p:spPr>
        <p:txBody>
          <a:bodyPr>
            <a:noAutofit/>
          </a:bodyPr>
          <a:lstStyle/>
          <a:p>
            <a:pPr marL="384139" indent="-384139">
              <a:buNone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 заказу Министерства просвещения и Правительства РФ, институту Стратегии развития образования РАО» было дано </a:t>
            </a:r>
            <a:r>
              <a:rPr lang="ru-RU" sz="24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гос.задание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«Дидактическое сопровождение формирования функциональной грамотности школьников в современных условиях» (27.7948.2017/БЧ)</a:t>
            </a:r>
          </a:p>
          <a:p>
            <a:pPr marL="384139" indent="-384139">
              <a:buNone/>
            </a:pPr>
            <a:endParaRPr lang="ru-RU" sz="2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4139" indent="-384139">
              <a:buNone/>
            </a:pP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Главная задача 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 разработка системы заданий для учащихся 5-9 классов – основы для новых методик формирования функциональной грамотности.</a:t>
            </a:r>
          </a:p>
          <a:p>
            <a:pPr marL="384139" indent="-384139">
              <a:buNone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Основа  проекта – идеи и инструментарий международного исследования </a:t>
            </a: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8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40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этапы мониторинга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29780523"/>
              </p:ext>
            </p:extLst>
          </p:nvPr>
        </p:nvGraphicFramePr>
        <p:xfrm>
          <a:off x="467544" y="1124744"/>
          <a:ext cx="8507532" cy="52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386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62646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 НОО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(приказ Министерства просвещения РФ от 31 мая 2021 г. № 286)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&lt;….&gt;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34.2. В целях обеспечения реализации программы начального общего образования в Организации для участников образовательных отношений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создаваться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условия, обеспечивающие возможность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достижения планируемых результатов освоения программы начального общего образования обучающимися;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формирования функциональной грамотности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универсальных способов деятельности),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2646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 ООО (Приказ Министерства просвещения РФ от 31 мая 2021 г. № 287):</a:t>
            </a:r>
          </a:p>
          <a:p>
            <a:pPr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«&lt;….&gt; п. 35.2. В целях обеспечения реализации программы основного общего образования в Организации для участников образовательных отношений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создаваться условия, обеспечивающие возможность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достижения планируемых результатов освоения программы основного общего образования &lt;….&gt;;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&lt;….&gt;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формирования функциональной грамотности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универсальных способов деятельности), включающей овладение ключевыми компетенциями, составляющими основу дальнейшего успешного образования и ориентации в мире профессий; &lt;….&gt;»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572149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Приказ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N 590,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России N 219 от 06.05.2019 "Об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обучающихся"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Письмо Министерства просвещения РФ от 26.01.2021 № ТВ-94-04 «Об электронном банке тренировочных заданий по оценке функциональной грамотности».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Письмо Министерства просвещения РФ от 22.03.2021 № 04-238 «Об электронном банке тренировочных заданий по оценке функциональной грамотности».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Письмо Министерства просвещения РФ от 17.09.2021 № 03-1526 «О методическом обеспечении работы по повышению функциональной грамотности». 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Письмо ФГБНУ «Институт стратегии развития образования Российской академии образования» от 17.09.2021г. № 01-09/285 «О создании региональных команд по формированию ФГ обучающихся»</a:t>
            </a:r>
          </a:p>
          <a:p>
            <a:pPr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56581"/>
            <a:ext cx="8712968" cy="474077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Приказ министерства образования Оренбургской области от 17.19.2021г. № 01-21/1502 – «Об организации работы по повышению функциональной грамотности»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Приказ министерства образования Оренбургской области от 22.09.2021г. № 01-05/199 «Об утверждении плана региональных мероприятий в рамках сетевого взаимодействия межмуниципальных центров методического сопровождения и МОАУ «Импульс-цент» г.Оренбурга на 2021-2022 учебный год»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Письмо ГБУ РЦРО от 21.09.2021г. № 01-08/1089 «Об организации работы по повышению функциональной грамотности»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bumper-stickers.ru/47192-thickbox_default/gerb-orenburgskoy-obla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154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48680"/>
            <a:ext cx="614136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56581"/>
            <a:ext cx="8712968" cy="46687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Приказ управления образования МО г. Новотроицк от 05.10.2021г. № 296 «Об организации работы по повышению функциональной грамотности»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Приказ управления образования МО г. Новотроицк от 06.10.21г. № 298 «Об утверждении плана мероприятий, направленных на формирование и оценку функциональной грамотности обучающихся»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Приказ МКУ «ИМДЦ» от 19.10.2021г. № 5 «О назначении ответственных за организацию работы по повышению функциональной грамотности обучающихся»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syut-ntsk.ru/wp-content/uploads/2016/12/%D0%9D%D0%BE%D0%B2%D0%BE%D1%82%D1%80%D0%BE%D0%B8%D1%86%D0%BA_%D0%BD%D0%BE%D0%B2%D1%8B%D0%B9-%D0%B1%D1%80%D0%B5%D0%BD%D0%B4.jpg"/>
          <p:cNvPicPr>
            <a:picLocks noChangeAspect="1" noChangeArrowheads="1"/>
          </p:cNvPicPr>
          <p:nvPr/>
        </p:nvPicPr>
        <p:blipFill>
          <a:blip r:embed="rId2" cstate="print"/>
          <a:srcRect l="12896" t="9998" r="14689" b="25729"/>
          <a:stretch>
            <a:fillRect/>
          </a:stretch>
        </p:blipFill>
        <p:spPr bwMode="auto">
          <a:xfrm>
            <a:off x="0" y="260647"/>
            <a:ext cx="2339752" cy="1442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97144" cy="9087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Школьный уровень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Приказ об организации работы по формированию функциональной грамотности обучающихся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Приказ о создании рабочей группы в целях реализации плана мероприятий (дорожной карты) по формированию функциональной грамотности обучающихся. Утверждение плана мероприятий по формированию функциональной грамотности обучающихся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Приказ об утверждении плана мероприятий, направленных на формирование функциональной грамотности обучающихся.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Приказ об утверждении плана-графика повышения квалификации педагогических и руководящих работников образовательного учреждения в связи с организацией работы по формированию функциональной грамотности обучающихся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/>
          </p:cNvGraphicFramePr>
          <p:nvPr/>
        </p:nvGraphicFramePr>
        <p:xfrm>
          <a:off x="0" y="980729"/>
          <a:ext cx="9144000" cy="5877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2590800"/>
                <a:gridCol w="4114800"/>
              </a:tblGrid>
              <a:tr h="203426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580" marR="1295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100" b="1" spc="-1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2100" b="1" spc="-5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100" b="1" spc="-1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lang="ru-RU" sz="2100" b="1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ункциональн</a:t>
                      </a:r>
                      <a:r>
                        <a:rPr lang="ru-RU" sz="2100" b="1" spc="-5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100" b="1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  </a:t>
                      </a:r>
                      <a:r>
                        <a:rPr lang="ru-RU" sz="2100" b="1" spc="-1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грамотности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C0D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8702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2100" spc="-5" noProof="0" smtClean="0">
                        <a:solidFill>
                          <a:srgbClr val="001F5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580" marR="28702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100" spc="-5" noProof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2100" spc="-5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условий </a:t>
                      </a:r>
                      <a:r>
                        <a:rPr lang="ru-RU" sz="2100" spc="-55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100" spc="-5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2100" spc="-1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формированию </a:t>
                      </a:r>
                      <a:r>
                        <a:rPr lang="ru-RU" sz="2100" spc="-55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100" spc="-5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100" spc="-2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100" spc="-5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развитию</a:t>
                      </a:r>
                      <a:r>
                        <a:rPr lang="ru-RU" sz="2100" spc="15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100" spc="-5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287020">
                        <a:lnSpc>
                          <a:spcPct val="100000"/>
                        </a:lnSpc>
                        <a:spcBef>
                          <a:spcPts val="345"/>
                        </a:spcBef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нормативно-правовое обеспечение</a:t>
                      </a:r>
                      <a:endParaRPr lang="ru-RU" sz="2000" noProof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 indent="-287020">
                        <a:lnSpc>
                          <a:spcPct val="100000"/>
                        </a:lnSpc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кадровое</a:t>
                      </a:r>
                    </a:p>
                    <a:p>
                      <a:pPr marL="355600" indent="-287020">
                        <a:lnSpc>
                          <a:spcPct val="100000"/>
                        </a:lnSpc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организационное</a:t>
                      </a:r>
                      <a:endParaRPr lang="ru-RU" sz="2000" noProof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содержательное (программно-методическое)</a:t>
                      </a:r>
                    </a:p>
                    <a:p>
                      <a:pPr marL="35560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информационное</a:t>
                      </a:r>
                      <a:endParaRPr lang="ru-RU" sz="20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12996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C0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580" marR="8756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</a:t>
                      </a:r>
                      <a:r>
                        <a:rPr lang="ru-RU" sz="2100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2100" spc="-54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содержании </a:t>
                      </a:r>
                      <a:r>
                        <a:rPr lang="ru-RU" sz="2100" spc="-5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1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ru-RU" sz="2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</a:t>
                      </a:r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зован</a:t>
                      </a:r>
                      <a:r>
                        <a:rPr lang="ru-RU" sz="2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ия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7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E3EA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287020">
                        <a:lnSpc>
                          <a:spcPct val="100000"/>
                        </a:lnSpc>
                        <a:spcBef>
                          <a:spcPts val="345"/>
                        </a:spcBef>
                        <a:buNone/>
                        <a:tabLst>
                          <a:tab pos="355600" algn="l"/>
                          <a:tab pos="356235" algn="l"/>
                        </a:tabLst>
                      </a:pPr>
                      <a:endParaRPr lang="ru-RU" sz="1000" spc="-10" smtClean="0">
                        <a:solidFill>
                          <a:srgbClr val="001F5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 indent="-287020">
                        <a:lnSpc>
                          <a:spcPct val="100000"/>
                        </a:lnSpc>
                        <a:spcBef>
                          <a:spcPts val="345"/>
                        </a:spcBef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ru-RU" sz="2000" spc="-1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ООП</a:t>
                      </a:r>
                      <a:endParaRPr lang="ru-RU" sz="20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ru-RU" sz="2000" spc="-5" noProof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внеурочная</a:t>
                      </a:r>
                      <a:r>
                        <a:rPr lang="ru-RU" sz="2000" spc="-15" noProof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5" noProof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2000" noProof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 indent="-287020">
                        <a:lnSpc>
                          <a:spcPct val="100000"/>
                        </a:lnSpc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ru-RU" sz="2000" spc="-5" noProof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воспитательная</a:t>
                      </a:r>
                      <a:r>
                        <a:rPr lang="ru-RU" sz="2000" spc="10" noProof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5" noProof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20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E3EA"/>
                    </a:solidFill>
                  </a:tcPr>
                </a:tc>
              </a:tr>
              <a:tr h="25433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C0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ru-RU" sz="21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580" marR="879475">
                        <a:lnSpc>
                          <a:spcPct val="100000"/>
                        </a:lnSpc>
                      </a:pPr>
                      <a:r>
                        <a:rPr lang="ru-RU" sz="2100" spc="-5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  <a:r>
                        <a:rPr lang="ru-RU" sz="2100" spc="-7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100" spc="-5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2100" spc="-545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100" spc="-1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технологиях обучения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EF6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287020">
                        <a:lnSpc>
                          <a:spcPct val="100000"/>
                        </a:lnSpc>
                        <a:spcBef>
                          <a:spcPts val="350"/>
                        </a:spcBef>
                        <a:buNone/>
                        <a:tabLst>
                          <a:tab pos="355600" algn="l"/>
                          <a:tab pos="356235" algn="l"/>
                        </a:tabLst>
                      </a:pPr>
                      <a:endParaRPr lang="ru-RU" sz="1000" spc="-5" dirty="0" smtClean="0">
                        <a:solidFill>
                          <a:srgbClr val="001F5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 indent="-28702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технологическая</a:t>
                      </a:r>
                      <a:r>
                        <a:rPr lang="ru-RU" sz="2000" spc="1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карта</a:t>
                      </a:r>
                      <a:r>
                        <a:rPr lang="ru-RU" sz="2000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  <a:endParaRPr lang="ru-RU" sz="2000" noProof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 indent="-287020">
                        <a:lnSpc>
                          <a:spcPct val="100000"/>
                        </a:lnSpc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  <a:r>
                        <a:rPr lang="ru-RU" sz="2000" spc="-2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000" spc="-20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endParaRPr lang="ru-RU" sz="2000" noProof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>
                        <a:lnSpc>
                          <a:spcPct val="100000"/>
                        </a:lnSpc>
                      </a:pP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воспитательной</a:t>
                      </a:r>
                      <a:r>
                        <a:rPr lang="ru-RU" sz="2000" spc="10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endParaRPr lang="ru-RU" sz="2000" noProof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 marR="255270" indent="-287020">
                        <a:lnSpc>
                          <a:spcPct val="100000"/>
                        </a:lnSpc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ru-RU" sz="2000" spc="-5" noProof="0" dirty="0" err="1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метапредметные</a:t>
                      </a:r>
                      <a:r>
                        <a:rPr lang="ru-RU" sz="2000" spc="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конкурсы</a:t>
                      </a:r>
                      <a:r>
                        <a:rPr lang="ru-RU" sz="2000" spc="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2000" spc="-54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олимпиады</a:t>
                      </a:r>
                      <a:endParaRPr lang="ru-RU" sz="2000" noProof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 indent="-287020">
                        <a:lnSpc>
                          <a:spcPct val="100000"/>
                        </a:lnSpc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инструменты</a:t>
                      </a:r>
                      <a:r>
                        <a:rPr lang="ru-RU" sz="2000" spc="10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2000" spc="-20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оценки</a:t>
                      </a:r>
                      <a:endParaRPr lang="ru-RU" sz="2000" noProof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0">
                        <a:lnSpc>
                          <a:spcPct val="100000"/>
                        </a:lnSpc>
                      </a:pPr>
                      <a:r>
                        <a:rPr lang="ru-RU" sz="2000" spc="-10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lang="ru-RU" sz="2000" spc="2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5" noProof="0" dirty="0" smtClean="0">
                          <a:solidFill>
                            <a:srgbClr val="001F5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</a:t>
                      </a:r>
                      <a:endParaRPr lang="ru-RU" sz="20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EF6"/>
                    </a:solidFill>
                  </a:tcPr>
                </a:tc>
              </a:tr>
            </a:tbl>
          </a:graphicData>
        </a:graphic>
      </p:graphicFrame>
      <p:sp>
        <p:nvSpPr>
          <p:cNvPr id="3" name="object 2"/>
          <p:cNvSpPr txBox="1">
            <a:spLocks/>
          </p:cNvSpPr>
          <p:nvPr/>
        </p:nvSpPr>
        <p:spPr>
          <a:xfrm>
            <a:off x="323528" y="188640"/>
            <a:ext cx="8496944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6405" marR="5080" lvl="0" indent="-43434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Модель</a:t>
            </a:r>
            <a:r>
              <a:rPr kumimoji="0" lang="ru-RU" sz="2500" b="1" i="0" u="none" strike="noStrike" kern="1200" cap="none" spc="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500" b="1" i="0" u="none" strike="noStrike" kern="1200" cap="none" spc="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работы ОО по </a:t>
            </a:r>
            <a:r>
              <a:rPr kumimoji="0" lang="ru-RU" sz="25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формированию</a:t>
            </a:r>
            <a:r>
              <a:rPr kumimoji="0" lang="ru-RU" sz="2500" b="1" i="0" u="none" strike="noStrike" kern="1200" cap="none" spc="2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5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функциональной</a:t>
            </a:r>
            <a:r>
              <a:rPr kumimoji="0" lang="ru-RU" sz="2500" b="1" i="0" u="none" strike="noStrike" kern="1200" cap="none" spc="4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5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грамотности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3777267">
            <a:off x="1840694" y="2126786"/>
            <a:ext cx="432048" cy="969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2267745" y="3428999"/>
            <a:ext cx="432048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478239">
            <a:off x="1846519" y="4132958"/>
            <a:ext cx="432048" cy="969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3888" y="260648"/>
            <a:ext cx="5357099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244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Функциональная </a:t>
            </a:r>
            <a:r>
              <a:rPr sz="320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грамотность </a:t>
            </a:r>
            <a:r>
              <a:rPr sz="3200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320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цель,</a:t>
            </a:r>
            <a:r>
              <a:rPr sz="320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ценность</a:t>
            </a:r>
            <a:r>
              <a:rPr sz="3200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320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4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sz="3200" spc="-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528" y="2276872"/>
            <a:ext cx="8568952" cy="4229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Функциональная</a:t>
            </a:r>
            <a:r>
              <a:rPr lang="ru-RU" sz="3200" b="1" spc="-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грамотность (1)</a:t>
            </a:r>
            <a:r>
              <a:rPr lang="ru-RU" sz="32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endParaRPr lang="ru-RU" sz="32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tabLst>
                <a:tab pos="7014209" algn="l"/>
              </a:tabLst>
            </a:pPr>
            <a:r>
              <a:rPr lang="ru-RU" sz="3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способность </a:t>
            </a:r>
            <a:r>
              <a:rPr lang="ru-RU" sz="3200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использовать </a:t>
            </a:r>
            <a:r>
              <a:rPr lang="ru-RU" sz="3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знания, </a:t>
            </a:r>
            <a:r>
              <a:rPr lang="ru-RU" sz="3200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умения, </a:t>
            </a:r>
            <a:r>
              <a:rPr lang="ru-RU" sz="3200" spc="-88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способы в </a:t>
            </a:r>
            <a:r>
              <a:rPr lang="ru-RU" sz="32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действии при решении </a:t>
            </a:r>
            <a:r>
              <a:rPr lang="ru-RU" sz="3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200" spc="-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широкого</a:t>
            </a:r>
            <a:r>
              <a:rPr lang="ru-RU" sz="3200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2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круга </a:t>
            </a:r>
            <a:r>
              <a:rPr lang="ru-RU" sz="3200" spc="-3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задач, </a:t>
            </a:r>
            <a:r>
              <a:rPr lang="ru-RU" sz="32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обнаруживает</a:t>
            </a:r>
            <a:r>
              <a:rPr lang="ru-RU" sz="3200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себя </a:t>
            </a:r>
            <a:r>
              <a:rPr lang="ru-RU" sz="32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lang="ru-RU" sz="3200" spc="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2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пределами</a:t>
            </a:r>
            <a:r>
              <a:rPr lang="ru-RU" sz="3200" spc="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учебных</a:t>
            </a:r>
            <a:r>
              <a:rPr lang="ru-RU" sz="3200" spc="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200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ситуаций,  </a:t>
            </a:r>
            <a:r>
              <a:rPr lang="ru-RU" sz="3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lang="ru-RU" sz="3200" spc="-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задачах,</a:t>
            </a:r>
            <a:r>
              <a:rPr lang="ru-RU" sz="32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не </a:t>
            </a:r>
            <a:r>
              <a:rPr lang="ru-RU" sz="3200" spc="-5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похожих</a:t>
            </a:r>
            <a:r>
              <a:rPr lang="ru-RU" sz="3200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2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на те, </a:t>
            </a:r>
            <a:r>
              <a:rPr lang="ru-RU" sz="3200" spc="-6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где</a:t>
            </a:r>
            <a:r>
              <a:rPr lang="ru-RU" sz="3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эти</a:t>
            </a:r>
            <a:r>
              <a:rPr lang="ru-RU" sz="3200" spc="-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знания, </a:t>
            </a:r>
            <a:r>
              <a:rPr lang="ru-RU" sz="3200" spc="-88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200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умения,</a:t>
            </a:r>
            <a:r>
              <a:rPr lang="ru-RU" sz="32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способы</a:t>
            </a:r>
            <a:r>
              <a:rPr lang="ru-RU" sz="32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приобретались </a:t>
            </a:r>
          </a:p>
          <a:p>
            <a:pPr marL="12700" marR="248920" algn="just">
              <a:lnSpc>
                <a:spcPct val="100000"/>
              </a:lnSpc>
              <a:spcBef>
                <a:spcPts val="5"/>
              </a:spcBef>
            </a:pPr>
            <a:r>
              <a:rPr lang="ru-RU" sz="3200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(Леонтьев А.Н., действительный член РАО) [</a:t>
            </a:r>
            <a:r>
              <a:rPr lang="ru-RU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Образовательная система «Школа 2100». Педагогика здравого смысла / под ред. А. А. Леонтьева. М.: </a:t>
            </a:r>
            <a:r>
              <a:rPr lang="ru-RU" i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Баласс</a:t>
            </a:r>
            <a:r>
              <a:rPr lang="ru-RU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, 2003. С. 35.]</a:t>
            </a:r>
            <a:endParaRPr lang="ru-RU" i="1" dirty="0">
              <a:latin typeface="Times New Roman"/>
              <a:cs typeface="Times New Roman"/>
            </a:endParaRPr>
          </a:p>
        </p:txBody>
      </p:sp>
      <p:pic>
        <p:nvPicPr>
          <p:cNvPr id="18434" name="Picture 2" descr="http://malschool4.ucoz.ru/1/2020/ex/fgos_0.jpg"/>
          <p:cNvPicPr>
            <a:picLocks noChangeAspect="1" noChangeArrowheads="1"/>
          </p:cNvPicPr>
          <p:nvPr/>
        </p:nvPicPr>
        <p:blipFill>
          <a:blip r:embed="rId2" cstate="print"/>
          <a:srcRect l="10045" t="23077" r="14615" b="38461"/>
          <a:stretch>
            <a:fillRect/>
          </a:stretch>
        </p:blipFill>
        <p:spPr bwMode="auto">
          <a:xfrm>
            <a:off x="683568" y="332656"/>
            <a:ext cx="3096344" cy="1032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260385"/>
          <a:ext cx="8208910" cy="5336965"/>
        </p:xfrm>
        <a:graphic>
          <a:graphicData uri="http://schemas.openxmlformats.org/drawingml/2006/table">
            <a:tbl>
              <a:tblPr/>
              <a:tblGrid>
                <a:gridCol w="912101"/>
                <a:gridCol w="3496388"/>
                <a:gridCol w="3800421"/>
              </a:tblGrid>
              <a:tr h="673227">
                <a:tc>
                  <a:txBody>
                    <a:bodyPr/>
                    <a:lstStyle/>
                    <a:p>
                      <a:pPr marL="10922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3025"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0" marR="1517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Структурный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модуль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58750" marR="151130"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PISA/вид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ФГ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1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Учебный</a:t>
                      </a:r>
                      <a:r>
                        <a:rPr lang="ru-RU" sz="2000" b="1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r>
                        <a:rPr lang="ru-RU" sz="2000" b="1" spc="-2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67335"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начальной</a:t>
                      </a:r>
                      <a:r>
                        <a:rPr lang="ru-RU" sz="2000" b="1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школе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25">
                <a:tc rowSpan="3">
                  <a:txBody>
                    <a:bodyPr/>
                    <a:lstStyle/>
                    <a:p>
                      <a:pPr marL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75310" marR="525145" indent="-400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latin typeface="Times New Roman"/>
                          <a:ea typeface="Times New Roman"/>
                          <a:cs typeface="Times New Roman"/>
                        </a:rPr>
                        <a:t>Читательская</a:t>
                      </a:r>
                      <a:r>
                        <a:rPr lang="ru-RU" sz="2000" spc="-3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грамотность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655" marR="1568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Русский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язык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655" marR="1606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Литературное</a:t>
                      </a:r>
                      <a:r>
                        <a:rPr lang="ru-RU" sz="2000" spc="-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чтение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655" marR="1568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Иностранный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язык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280">
                <a:tc>
                  <a:txBody>
                    <a:bodyPr/>
                    <a:lstStyle/>
                    <a:p>
                      <a:pPr marL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5310" marR="408940" indent="-155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latin typeface="Times New Roman"/>
                          <a:ea typeface="Times New Roman"/>
                          <a:cs typeface="Times New Roman"/>
                        </a:rPr>
                        <a:t>Математическая</a:t>
                      </a:r>
                      <a:r>
                        <a:rPr lang="ru-RU" sz="2000" spc="-3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грамотность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655" marR="1606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943">
                <a:tc>
                  <a:txBody>
                    <a:bodyPr/>
                    <a:lstStyle/>
                    <a:p>
                      <a:pPr marL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5310" marR="234315" indent="-3352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Естественнонаучная</a:t>
                      </a:r>
                      <a:r>
                        <a:rPr lang="ru-RU" sz="2000" spc="-335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грамотность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Окружающий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мир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25">
                <a:tc>
                  <a:txBody>
                    <a:bodyPr/>
                    <a:lstStyle/>
                    <a:p>
                      <a:pPr marL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Финансовая</a:t>
                      </a:r>
                      <a:r>
                        <a:rPr lang="ru-RU" sz="20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грамотность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655" marR="1606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18864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ФГ в рамках учебных предметов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612068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Внесение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изменений в документы ОО:</a:t>
            </a: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план работы школы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 ООП, в рабочие программы учебных предметов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рабочие программы воспитания, календарные планы воспитательной работы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план ВШК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план методической работы школы (включая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методсовет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планы работы школьных методических объединений педагогов-предметников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план работы педсовета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план общешкольных родительских собраний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план работы педагога-психолога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Внести  в планируемые результаты обучения, а именно в личностные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Личностные результаты: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«формулирует и объясняет собственную позицию в конкретных ситуациях общественной жизни на основе полученных знаний с позиции норм морали и общечеловеческих ценностей, прав и обязанностей гражданина».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результаты :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«находит и извлекает информацию в различном контексте; объясняет и описывает явления на основе полученной информации; анализирует и интегрирует полученную информацию; формулирует проблему, интерпретирует и оценивает её; делает выводы, строит прогнозы, предлагает пути решения».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Очевидно, что в полном объёме такие результаты у обучающихся могут быть достигнуты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только к окончанию 9 класса.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0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Изменения в рабочих программах учебных предметов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-внешние образовательные ресурсы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аттестация,  КПК,  участие в профессиональных конкурсах, участие в деятельности ГМО, творческих групп,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сетевое взаимодействие учителей-предметников, участие в экспертных комиссиях и пр.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внутренние ресурсы: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методическая работа, тематические педсоветы,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наставничество, школьные семинары, участие в работе ШМО,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взаимопосещение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уроков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деятельность по самообразованию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методическая тема, изучение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педтехнологий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внедрение нового УМК, апробация учебников, электронное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1183" t="18500" r="3512" b="6688"/>
          <a:stretch>
            <a:fillRect/>
          </a:stretch>
        </p:blipFill>
        <p:spPr bwMode="auto">
          <a:xfrm>
            <a:off x="-1" y="1052736"/>
            <a:ext cx="458387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30630" t="13579" r="5725" b="9641"/>
          <a:stretch>
            <a:fillRect/>
          </a:stretch>
        </p:blipFill>
        <p:spPr bwMode="auto">
          <a:xfrm>
            <a:off x="4650889" y="1052736"/>
            <a:ext cx="4493111" cy="304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Издательство «Просвещение»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https://prosv.ru/pages/pisa.html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 l="30439" t="18703" r="4810" b="25706"/>
          <a:stretch>
            <a:fillRect/>
          </a:stretch>
        </p:blipFill>
        <p:spPr bwMode="auto">
          <a:xfrm>
            <a:off x="1691680" y="4149080"/>
            <a:ext cx="4968552" cy="239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693419"/>
            <a:ext cx="3672840" cy="53279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693419"/>
            <a:ext cx="4104132" cy="547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Полезные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620688"/>
          <a:ext cx="8352927" cy="3031785"/>
        </p:xfrm>
        <a:graphic>
          <a:graphicData uri="http://schemas.openxmlformats.org/drawingml/2006/table">
            <a:tbl>
              <a:tblPr/>
              <a:tblGrid>
                <a:gridCol w="588397"/>
                <a:gridCol w="2941160"/>
                <a:gridCol w="2470607"/>
                <a:gridCol w="2352763"/>
              </a:tblGrid>
              <a:tr h="551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№ </a:t>
                      </a:r>
                      <a:r>
                        <a:rPr lang="ru-RU" sz="1600" dirty="0" err="1">
                          <a:latin typeface="Times New Roman"/>
                          <a:ea typeface="Calibri"/>
                        </a:rPr>
                        <a:t>п</a:t>
                      </a:r>
                      <a:r>
                        <a:rPr lang="ru-RU" sz="1600" dirty="0"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ru-RU" sz="1600" dirty="0" err="1">
                          <a:latin typeface="Times New Roman"/>
                          <a:ea typeface="Calibri"/>
                        </a:rPr>
                        <a:t>п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Тема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Ссылка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Участники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1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Академия министерства просвещения РФ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246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4.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Разбор заданий по функциональной грамотности по развитию  математической грамотности обучающихся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hlinkClick r:id="rId2"/>
                        </a:rPr>
                        <a:t>https://www.youtube.com/watch?v=b4ORSIOs8Rg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Учителя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математики и начальных классов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46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5.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Разбор заданий по функциональной грамотности по развитию читательской грамотности обучающихся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hlinkClick r:id="rId3"/>
                        </a:rPr>
                        <a:t>https://www.youtube.com/watch?v=iSu9YUjFPCg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Учителя начальных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классов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3645024"/>
          <a:ext cx="8352928" cy="3017520"/>
        </p:xfrm>
        <a:graphic>
          <a:graphicData uri="http://schemas.openxmlformats.org/drawingml/2006/table">
            <a:tbl>
              <a:tblPr/>
              <a:tblGrid>
                <a:gridCol w="578252"/>
                <a:gridCol w="2890451"/>
                <a:gridCol w="2428010"/>
                <a:gridCol w="2456215"/>
              </a:tblGrid>
              <a:tr h="14095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</a:rPr>
                        <a:t>Яндекс.Учебник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763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1.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Формирование </a:t>
                      </a:r>
                      <a:r>
                        <a:rPr lang="ru-RU" sz="1800" dirty="0" err="1">
                          <a:latin typeface="Times New Roman"/>
                          <a:ea typeface="Calibri"/>
                        </a:rPr>
                        <a:t>метапредметных</a:t>
                      </a:r>
                      <a:r>
                        <a:rPr lang="ru-RU" sz="1800" dirty="0">
                          <a:latin typeface="Times New Roman"/>
                          <a:ea typeface="Calibri"/>
                        </a:rPr>
                        <a:t> умений у российских школьников на базе цифровых образовательных сервисов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hlinkClick r:id="rId4"/>
                        </a:rPr>
                        <a:t>https://www.youtube.com/watch?v=dcv8jUk_IKo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Учителя начальных классов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722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2.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Формирование функциональной грамотности с использованием цифровых инструментов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hlinkClick r:id="rId5"/>
                        </a:rPr>
                        <a:t>https://www.youtube.com/watch?v=sTTb6jcFx0M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Учителя начальных классов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332656"/>
          <a:ext cx="8712968" cy="6551150"/>
        </p:xfrm>
        <a:graphic>
          <a:graphicData uri="http://schemas.openxmlformats.org/drawingml/2006/table">
            <a:tbl>
              <a:tblPr/>
              <a:tblGrid>
                <a:gridCol w="613759"/>
                <a:gridCol w="3067935"/>
                <a:gridCol w="2914643"/>
                <a:gridCol w="2116631"/>
              </a:tblGrid>
              <a:tr h="32593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ФГБНУ «Институт стратегии развития образования Российской академии образования»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372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1.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Функциональная грамотность младшего школьника проблемы, трудности формирования и пути их устранения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hlinkClick r:id="rId2"/>
                        </a:rPr>
                        <a:t>https://www.youtube.com/watch?v=ENc9orQc75k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Учителя начальных классов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72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2.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Повышение функциональной грамотности обучающихся общеобразовательных организаций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hlinkClick r:id="rId3"/>
                        </a:rPr>
                        <a:t>https://www.youtube.com/watch?v=MT5_wFeJvlk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Команды опорных школ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79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3.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Программа воспитания: новые возможности и возможные риски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hlinkClick r:id="rId4"/>
                        </a:rPr>
                        <a:t>https://www.youtube.com/watch?v=V_XKUTwGAro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Классные руководители, ЗДВР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79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4.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Семинар по функциональной грамотности ФГБНУ "ИСРО РАО"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hlinkClick r:id="rId5"/>
                        </a:rPr>
                        <a:t>https://www.youtube.com/watch?v=itaO1AAykQg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Команды опорных школ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72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5.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Всероссийский семинар «Формирование и оценка функциональной грамотности» (</a:t>
                      </a:r>
                      <a:r>
                        <a:rPr lang="ru-RU" sz="1800" dirty="0" err="1">
                          <a:latin typeface="Times New Roman"/>
                          <a:ea typeface="Calibri"/>
                        </a:rPr>
                        <a:t>постояннодействующий</a:t>
                      </a:r>
                      <a:r>
                        <a:rPr lang="ru-RU" sz="1800" dirty="0">
                          <a:latin typeface="Times New Roman"/>
                          <a:ea typeface="Calibri"/>
                        </a:rPr>
                        <a:t>)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hlinkClick r:id="rId6"/>
                        </a:rPr>
                        <a:t>https://edsoo.ru/Vserossijskij_metodicheskij_seminar_Formirovanie_i_ocenka_funkcionalnoj_gramotnosti_.htm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Команды опорных школ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4slovo.ru/images/upload/images/%D0%A1%D0%BD%D0%B8%D0%BC%D0%BE%D0%BA%281%29.PNG"/>
          <p:cNvPicPr>
            <a:picLocks noChangeAspect="1" noChangeArrowheads="1"/>
          </p:cNvPicPr>
          <p:nvPr/>
        </p:nvPicPr>
        <p:blipFill>
          <a:blip r:embed="rId2" cstate="print"/>
          <a:srcRect l="53440"/>
          <a:stretch>
            <a:fillRect/>
          </a:stretch>
        </p:blipFill>
        <p:spPr bwMode="auto">
          <a:xfrm>
            <a:off x="1547664" y="1700808"/>
            <a:ext cx="5207142" cy="42878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604867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4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r>
              <a:rPr lang="ru-RU" sz="4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(2). Способность человека вступать в отношения с внешней средой и максимально быстро адаптироваться и функционировать в ней. </a:t>
            </a:r>
          </a:p>
          <a:p>
            <a:pPr algn="just">
              <a:buNone/>
            </a:pPr>
            <a:r>
              <a:rPr lang="ru-RU" sz="4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отличие от элементарной грамотности как способности личности   читать, понимать, составлять   короткие тексты и осуществлять простейшие арифметические действия, ФГ есть уровень знаний, умений и навыков, обеспечивающий нормальное функционирование личности в системе социальных отношений, который считается минимально необходимым для осуществления жизнедеятельности личности в конкретной культурной среде»</a:t>
            </a:r>
          </a:p>
          <a:p>
            <a:pPr algn="just">
              <a:buNone/>
            </a:pPr>
            <a:endParaRPr lang="ru-RU" sz="4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[Азимов Э. Г., Щукин А. Н. Новый словарь методических терминов</a:t>
            </a:r>
            <a:r>
              <a:rPr lang="ru-RU" sz="2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6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понятий (теория и практика обучения языкам). М.: Икар, 2009. 448 с., С. 342]</a:t>
            </a:r>
            <a:endParaRPr lang="ru-RU" sz="2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1261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«Функциональная   грамотность сегодня (3)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— это базовое образование личности &lt;…&gt;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Ребенок &lt;…&gt; должен обладать:</a:t>
            </a:r>
          </a:p>
          <a:p>
            <a:pPr lvl="0" algn="just">
              <a:buNone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готовностью успешно взаимодействовать с изменяющимся окружающим миром …;</a:t>
            </a:r>
          </a:p>
          <a:p>
            <a:pPr lvl="0" algn="just">
              <a:buNone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	возможностью решать различные (в том числе нестандартные) учебные и жизненные задачи…;</a:t>
            </a:r>
          </a:p>
          <a:p>
            <a:pPr lvl="0" algn="just">
              <a:buNone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 способностью строить социальные отношения…;</a:t>
            </a:r>
          </a:p>
          <a:p>
            <a:pPr lvl="0" algn="just">
              <a:buNone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совокупностью рефлексивных умений, обеспечивающих оценку своей грамотности, стремление к дальнейшему образованию…»</a:t>
            </a:r>
          </a:p>
          <a:p>
            <a:pPr algn="just">
              <a:buNone/>
            </a:pPr>
            <a:r>
              <a:rPr lang="ru-RU" sz="21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[Виноградова Н. Ф., </a:t>
            </a:r>
            <a:r>
              <a:rPr lang="ru-RU" sz="2100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Кочурова</a:t>
            </a:r>
            <a:r>
              <a:rPr lang="ru-RU" sz="21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Е. Э., Кузнецова М. И. и др. Функциональная</a:t>
            </a: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1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грамотность младшего школьника: книга для учителя / под ред. Н. Ф. Виноградовой. М.: Российский учебник: </a:t>
            </a:r>
            <a:r>
              <a:rPr lang="ru-RU" sz="2100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Вентана-Граф</a:t>
            </a:r>
            <a:r>
              <a:rPr lang="ru-RU" sz="21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2018. 288 с. , с. 16–17]</a:t>
            </a:r>
            <a:endParaRPr lang="ru-RU" sz="21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57214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Определение функциональной грамотности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исследовании PISA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заложено в основном вопросе, на который отвечает исследование: </a:t>
            </a:r>
          </a:p>
          <a:p>
            <a:pPr>
              <a:buNone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отношений?» </a:t>
            </a:r>
          </a:p>
          <a:p>
            <a:pPr>
              <a:buNone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9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PISA 2018 </a:t>
            </a:r>
            <a:r>
              <a:rPr lang="ru-RU" sz="1900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ru-RU" sz="19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9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Analytical</a:t>
            </a:r>
            <a:r>
              <a:rPr lang="ru-RU" sz="19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Framework</a:t>
            </a:r>
            <a:r>
              <a:rPr lang="ru-RU" sz="19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Paris</a:t>
            </a:r>
            <a:r>
              <a:rPr lang="ru-RU" sz="19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OECD </a:t>
            </a:r>
            <a:r>
              <a:rPr lang="ru-RU" sz="1900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Publishing</a:t>
            </a:r>
            <a:r>
              <a:rPr lang="ru-RU" sz="19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2019.</a:t>
            </a:r>
            <a:r>
              <a:rPr lang="ru-RU" sz="19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buNone/>
            </a:pP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9371" y="385317"/>
            <a:ext cx="39865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sz="2800" i="1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7135" y="867155"/>
            <a:ext cx="4213860" cy="1341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528" y="1658997"/>
            <a:ext cx="8496944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5"/>
              </a:spcBef>
            </a:pPr>
            <a:r>
              <a:rPr sz="3200" spc="-25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Неудовлетвор</a:t>
            </a:r>
            <a:r>
              <a:rPr lang="ru-RU" sz="3200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sz="3200" spc="-25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нность</a:t>
            </a:r>
            <a:r>
              <a:rPr sz="3200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результатами</a:t>
            </a:r>
            <a:r>
              <a:rPr sz="3200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ru-RU" sz="32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5" dirty="0" smtClean="0">
                <a:latin typeface="Times New Roman" pitchFamily="18" charset="0"/>
                <a:cs typeface="Times New Roman" pitchFamily="18" charset="0"/>
              </a:rPr>
              <a:t>федеральных</a:t>
            </a:r>
            <a:br>
              <a:rPr lang="ru-RU" sz="3200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pc="-20" dirty="0" smtClean="0">
                <a:latin typeface="Times New Roman" pitchFamily="18" charset="0"/>
                <a:cs typeface="Times New Roman" pitchFamily="18" charset="0"/>
              </a:rPr>
              <a:t>государственных </a:t>
            </a:r>
            <a:r>
              <a:rPr lang="ru-RU" sz="3200" spc="-15" dirty="0" smtClean="0"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3200" spc="-7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10" dirty="0" smtClean="0">
                <a:latin typeface="Times New Roman" pitchFamily="18" charset="0"/>
                <a:cs typeface="Times New Roman" pitchFamily="18" charset="0"/>
              </a:rPr>
              <a:t>стандартов;</a:t>
            </a:r>
            <a:br>
              <a:rPr lang="ru-RU" sz="3200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pc="-1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участия </a:t>
            </a:r>
            <a:r>
              <a:rPr lang="ru-RU" sz="3200" spc="-15" dirty="0" smtClean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spc="-10" dirty="0" smtClean="0">
                <a:latin typeface="Times New Roman" pitchFamily="18" charset="0"/>
                <a:cs typeface="Times New Roman" pitchFamily="18" charset="0"/>
              </a:rPr>
              <a:t>международных </a:t>
            </a:r>
            <a:r>
              <a:rPr lang="ru-RU" sz="3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10" dirty="0" smtClean="0">
                <a:latin typeface="Times New Roman" pitchFamily="18" charset="0"/>
                <a:cs typeface="Times New Roman" pitchFamily="18" charset="0"/>
              </a:rPr>
              <a:t>исследованиях</a:t>
            </a:r>
            <a:r>
              <a:rPr lang="ru-RU" sz="32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15" dirty="0" smtClean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ru-RU" sz="32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15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  <a:r>
              <a:rPr lang="ru-RU" sz="3200" spc="-1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pc="-1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pc="-1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pc="-1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Рост </a:t>
            </a:r>
            <a:r>
              <a:rPr lang="ru-RU" sz="32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числа </a:t>
            </a:r>
            <a:r>
              <a:rPr lang="ru-RU" sz="32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функционально </a:t>
            </a:r>
            <a:r>
              <a:rPr lang="ru-RU" sz="3200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неграмотных </a:t>
            </a:r>
            <a:r>
              <a:rPr lang="ru-RU" sz="3200" spc="-78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3200" spc="-3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людей:</a:t>
            </a:r>
            <a:r>
              <a:rPr lang="ru-RU" sz="3200" dirty="0" smtClean="0">
                <a:latin typeface="Times New Roman"/>
                <a:cs typeface="Times New Roman"/>
              </a:rPr>
              <a:t/>
            </a:r>
            <a:br>
              <a:rPr lang="ru-RU" sz="3200" dirty="0" smtClean="0">
                <a:latin typeface="Times New Roman"/>
                <a:cs typeface="Times New Roman"/>
              </a:rPr>
            </a:br>
            <a:r>
              <a:rPr lang="ru-RU" sz="3200" dirty="0" smtClean="0"/>
              <a:t> - </a:t>
            </a:r>
            <a:r>
              <a:rPr lang="ru-RU" sz="3200" spc="-10" dirty="0" smtClean="0">
                <a:latin typeface="Times New Roman"/>
                <a:cs typeface="Times New Roman"/>
              </a:rPr>
              <a:t>читательская, </a:t>
            </a:r>
            <a:r>
              <a:rPr lang="ru-RU" sz="3200" spc="-15" dirty="0" smtClean="0">
                <a:latin typeface="Times New Roman"/>
                <a:cs typeface="Times New Roman"/>
              </a:rPr>
              <a:t>математическая, </a:t>
            </a:r>
            <a:r>
              <a:rPr lang="ru-RU" sz="3200" spc="-10" dirty="0" smtClean="0">
                <a:latin typeface="Times New Roman"/>
                <a:cs typeface="Times New Roman"/>
              </a:rPr>
              <a:t> </a:t>
            </a:r>
            <a:r>
              <a:rPr lang="ru-RU" sz="3200" spc="-5" dirty="0" smtClean="0">
                <a:latin typeface="Times New Roman"/>
                <a:cs typeface="Times New Roman"/>
              </a:rPr>
              <a:t>финансовая, естественнонаучная </a:t>
            </a:r>
            <a:r>
              <a:rPr lang="ru-RU" sz="3200" spc="-785" dirty="0" smtClean="0">
                <a:latin typeface="Times New Roman"/>
                <a:cs typeface="Times New Roman"/>
              </a:rPr>
              <a:t> </a:t>
            </a:r>
            <a:r>
              <a:rPr lang="ru-RU" sz="3200" b="1" spc="-10" dirty="0" smtClean="0">
                <a:latin typeface="Times New Roman"/>
                <a:cs typeface="Times New Roman"/>
              </a:rPr>
              <a:t>неграмотность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9371" y="385317"/>
            <a:ext cx="39865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Актуальность</a:t>
            </a:r>
            <a:r>
              <a:rPr sz="280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проблемы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rcRect r="11388"/>
          <a:stretch>
            <a:fillRect/>
          </a:stretch>
        </p:blipFill>
        <p:spPr>
          <a:xfrm>
            <a:off x="0" y="0"/>
            <a:ext cx="810039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6" y="260648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147248" cy="1396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делать?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4" name="Picture 14" descr="http://104.dou.spb.ru/images/2019_Lyudmila/%D0%92%D0%BE%D0%BF%D1%80%D0%BE%D1%81%D1%8B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600" y="2857556"/>
            <a:ext cx="3600400" cy="4000444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395536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Федеральный уровень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Региональный уровень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Муниципальный уровень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Уровень образовательной организации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504" y="288925"/>
            <a:ext cx="8857615" cy="771525"/>
            <a:chOff x="107504" y="288925"/>
            <a:chExt cx="8857615" cy="771525"/>
          </a:xfrm>
        </p:grpSpPr>
        <p:sp>
          <p:nvSpPr>
            <p:cNvPr id="7" name="object 7"/>
            <p:cNvSpPr/>
            <p:nvPr/>
          </p:nvSpPr>
          <p:spPr>
            <a:xfrm>
              <a:off x="107504" y="288925"/>
              <a:ext cx="8857615" cy="771525"/>
            </a:xfrm>
            <a:custGeom>
              <a:avLst/>
              <a:gdLst/>
              <a:ahLst/>
              <a:cxnLst/>
              <a:rect l="l" t="t" r="r" b="b"/>
              <a:pathLst>
                <a:path w="8857615" h="771525">
                  <a:moveTo>
                    <a:pt x="8793290" y="0"/>
                  </a:moveTo>
                  <a:lnTo>
                    <a:pt x="63653" y="0"/>
                  </a:lnTo>
                  <a:lnTo>
                    <a:pt x="38877" y="4994"/>
                  </a:lnTo>
                  <a:lnTo>
                    <a:pt x="18644" y="18621"/>
                  </a:lnTo>
                  <a:lnTo>
                    <a:pt x="5002" y="38844"/>
                  </a:lnTo>
                  <a:lnTo>
                    <a:pt x="0" y="63626"/>
                  </a:lnTo>
                  <a:lnTo>
                    <a:pt x="0" y="707898"/>
                  </a:lnTo>
                  <a:lnTo>
                    <a:pt x="5002" y="732680"/>
                  </a:lnTo>
                  <a:lnTo>
                    <a:pt x="18644" y="752903"/>
                  </a:lnTo>
                  <a:lnTo>
                    <a:pt x="38877" y="766530"/>
                  </a:lnTo>
                  <a:lnTo>
                    <a:pt x="63653" y="771525"/>
                  </a:lnTo>
                  <a:lnTo>
                    <a:pt x="8793290" y="771525"/>
                  </a:lnTo>
                  <a:lnTo>
                    <a:pt x="8818093" y="766530"/>
                  </a:lnTo>
                  <a:lnTo>
                    <a:pt x="8838359" y="752903"/>
                  </a:lnTo>
                  <a:lnTo>
                    <a:pt x="8852030" y="732680"/>
                  </a:lnTo>
                  <a:lnTo>
                    <a:pt x="8857044" y="707898"/>
                  </a:lnTo>
                  <a:lnTo>
                    <a:pt x="8857044" y="63626"/>
                  </a:lnTo>
                  <a:lnTo>
                    <a:pt x="8852030" y="38844"/>
                  </a:lnTo>
                  <a:lnTo>
                    <a:pt x="8838359" y="18621"/>
                  </a:lnTo>
                  <a:lnTo>
                    <a:pt x="8818093" y="4994"/>
                  </a:lnTo>
                  <a:lnTo>
                    <a:pt x="8793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504" y="288925"/>
              <a:ext cx="8857615" cy="771525"/>
            </a:xfrm>
            <a:custGeom>
              <a:avLst/>
              <a:gdLst/>
              <a:ahLst/>
              <a:cxnLst/>
              <a:rect l="l" t="t" r="r" b="b"/>
              <a:pathLst>
                <a:path w="8857615" h="771525">
                  <a:moveTo>
                    <a:pt x="0" y="63626"/>
                  </a:moveTo>
                  <a:lnTo>
                    <a:pt x="5002" y="38844"/>
                  </a:lnTo>
                  <a:lnTo>
                    <a:pt x="18644" y="18621"/>
                  </a:lnTo>
                  <a:lnTo>
                    <a:pt x="38877" y="4994"/>
                  </a:lnTo>
                  <a:lnTo>
                    <a:pt x="63653" y="0"/>
                  </a:lnTo>
                  <a:lnTo>
                    <a:pt x="8793290" y="0"/>
                  </a:lnTo>
                  <a:lnTo>
                    <a:pt x="8818093" y="4994"/>
                  </a:lnTo>
                  <a:lnTo>
                    <a:pt x="8838359" y="18621"/>
                  </a:lnTo>
                  <a:lnTo>
                    <a:pt x="8852030" y="38844"/>
                  </a:lnTo>
                  <a:lnTo>
                    <a:pt x="8857044" y="63626"/>
                  </a:lnTo>
                  <a:lnTo>
                    <a:pt x="8857044" y="707898"/>
                  </a:lnTo>
                  <a:lnTo>
                    <a:pt x="8852030" y="732680"/>
                  </a:lnTo>
                  <a:lnTo>
                    <a:pt x="8838359" y="752903"/>
                  </a:lnTo>
                  <a:lnTo>
                    <a:pt x="8818093" y="766530"/>
                  </a:lnTo>
                  <a:lnTo>
                    <a:pt x="8793290" y="771525"/>
                  </a:lnTo>
                  <a:lnTo>
                    <a:pt x="63653" y="771525"/>
                  </a:lnTo>
                  <a:lnTo>
                    <a:pt x="38877" y="766530"/>
                  </a:lnTo>
                  <a:lnTo>
                    <a:pt x="18644" y="752903"/>
                  </a:lnTo>
                  <a:lnTo>
                    <a:pt x="5002" y="732680"/>
                  </a:lnTo>
                  <a:lnTo>
                    <a:pt x="0" y="707898"/>
                  </a:lnTo>
                  <a:lnTo>
                    <a:pt x="0" y="63626"/>
                  </a:lnTo>
                  <a:close/>
                </a:path>
              </a:pathLst>
            </a:custGeom>
            <a:ln w="57150">
              <a:solidFill>
                <a:srgbClr val="2F5C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61440" y="288797"/>
            <a:ext cx="71570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3195" marR="5080" indent="-142113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Приказ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Министерства</a:t>
            </a:r>
            <a:r>
              <a:rPr sz="2400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образования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 и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науки</a:t>
            </a:r>
            <a:r>
              <a:rPr sz="2400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РФ </a:t>
            </a:r>
            <a:r>
              <a:rPr sz="2400" spc="-6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C00000"/>
                </a:solidFill>
                <a:latin typeface="Arial"/>
                <a:cs typeface="Arial"/>
              </a:rPr>
              <a:t>от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15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декабря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2016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C00000"/>
                </a:solidFill>
                <a:latin typeface="Arial"/>
                <a:cs typeface="Arial"/>
              </a:rPr>
              <a:t>г.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 №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1598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528" y="1196752"/>
            <a:ext cx="8499475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2200" spc="-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"Об </a:t>
            </a:r>
            <a:r>
              <a:rPr lang="ru-RU" sz="2200" spc="-5" dirty="0" smtClean="0">
                <a:solidFill>
                  <a:srgbClr val="003399"/>
                </a:solidFill>
                <a:latin typeface="Times New Roman"/>
                <a:cs typeface="Times New Roman"/>
              </a:rPr>
              <a:t>утверждении</a:t>
            </a:r>
            <a:r>
              <a:rPr lang="ru-RU" sz="2200" spc="-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25" dirty="0" smtClean="0">
                <a:solidFill>
                  <a:srgbClr val="003399"/>
                </a:solidFill>
                <a:latin typeface="Times New Roman"/>
                <a:cs typeface="Times New Roman"/>
              </a:rPr>
              <a:t>Комплекса</a:t>
            </a:r>
            <a:r>
              <a:rPr lang="ru-RU" sz="2200" spc="-5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мер, направленных</a:t>
            </a:r>
            <a:r>
              <a:rPr lang="ru-RU" sz="2200" spc="-15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на</a:t>
            </a:r>
            <a:endParaRPr lang="ru-RU" sz="2200" dirty="0" smtClean="0">
              <a:solidFill>
                <a:srgbClr val="003399"/>
              </a:solidFill>
              <a:latin typeface="Times New Roman"/>
              <a:cs typeface="Times New Roman"/>
            </a:endParaRPr>
          </a:p>
          <a:p>
            <a:pPr marL="160020" marR="154305" algn="ctr">
              <a:lnSpc>
                <a:spcPct val="100000"/>
              </a:lnSpc>
            </a:pPr>
            <a:r>
              <a:rPr lang="ru-RU" sz="2200" spc="-15" dirty="0" smtClean="0">
                <a:solidFill>
                  <a:srgbClr val="003399"/>
                </a:solidFill>
                <a:latin typeface="Times New Roman"/>
                <a:cs typeface="Times New Roman"/>
              </a:rPr>
              <a:t>систематическое</a:t>
            </a:r>
            <a:r>
              <a:rPr lang="ru-RU" sz="2200" spc="3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15" dirty="0" smtClean="0">
                <a:solidFill>
                  <a:srgbClr val="003399"/>
                </a:solidFill>
                <a:latin typeface="Times New Roman"/>
                <a:cs typeface="Times New Roman"/>
              </a:rPr>
              <a:t>обновление</a:t>
            </a:r>
            <a:r>
              <a:rPr lang="ru-RU" sz="220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содержания</a:t>
            </a:r>
            <a:r>
              <a:rPr lang="ru-RU" sz="220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15" dirty="0" smtClean="0">
                <a:solidFill>
                  <a:srgbClr val="003399"/>
                </a:solidFill>
                <a:latin typeface="Times New Roman"/>
                <a:cs typeface="Times New Roman"/>
              </a:rPr>
              <a:t>общего</a:t>
            </a:r>
            <a:r>
              <a:rPr lang="ru-RU" sz="2200" spc="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образования</a:t>
            </a:r>
            <a:r>
              <a:rPr lang="ru-RU" sz="2200" spc="-5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на </a:t>
            </a:r>
            <a:r>
              <a:rPr lang="ru-RU" sz="2200" spc="-535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15" dirty="0" smtClean="0">
                <a:solidFill>
                  <a:srgbClr val="003399"/>
                </a:solidFill>
                <a:latin typeface="Times New Roman"/>
                <a:cs typeface="Times New Roman"/>
              </a:rPr>
              <a:t>основе</a:t>
            </a:r>
            <a:r>
              <a:rPr lang="ru-RU" sz="220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35" dirty="0" smtClean="0">
                <a:solidFill>
                  <a:srgbClr val="003399"/>
                </a:solidFill>
                <a:latin typeface="Times New Roman"/>
                <a:cs typeface="Times New Roman"/>
              </a:rPr>
              <a:t>результатов</a:t>
            </a:r>
            <a:r>
              <a:rPr lang="ru-RU" sz="2200" spc="15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20" dirty="0" smtClean="0">
                <a:solidFill>
                  <a:srgbClr val="003399"/>
                </a:solidFill>
                <a:latin typeface="Times New Roman"/>
                <a:cs typeface="Times New Roman"/>
              </a:rPr>
              <a:t>мониторинговых</a:t>
            </a:r>
            <a:r>
              <a:rPr lang="ru-RU" sz="2200" spc="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15" dirty="0" smtClean="0">
                <a:solidFill>
                  <a:srgbClr val="003399"/>
                </a:solidFill>
                <a:latin typeface="Times New Roman"/>
                <a:cs typeface="Times New Roman"/>
              </a:rPr>
              <a:t>исследований</a:t>
            </a:r>
            <a:r>
              <a:rPr lang="ru-RU" sz="220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5" dirty="0" smtClean="0">
                <a:solidFill>
                  <a:srgbClr val="003399"/>
                </a:solidFill>
                <a:latin typeface="Times New Roman"/>
                <a:cs typeface="Times New Roman"/>
              </a:rPr>
              <a:t>и с</a:t>
            </a:r>
            <a:r>
              <a:rPr lang="ru-RU" sz="220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15" dirty="0" smtClean="0">
                <a:solidFill>
                  <a:srgbClr val="003399"/>
                </a:solidFill>
                <a:latin typeface="Times New Roman"/>
                <a:cs typeface="Times New Roman"/>
              </a:rPr>
              <a:t>учетом</a:t>
            </a:r>
            <a:endParaRPr lang="ru-RU" sz="2200" dirty="0" smtClean="0">
              <a:solidFill>
                <a:srgbClr val="003399"/>
              </a:solidFill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lang="ru-RU" sz="2200" spc="-15" dirty="0" smtClean="0">
                <a:solidFill>
                  <a:srgbClr val="003399"/>
                </a:solidFill>
                <a:latin typeface="Times New Roman"/>
                <a:cs typeface="Times New Roman"/>
              </a:rPr>
              <a:t>современных</a:t>
            </a:r>
            <a:r>
              <a:rPr lang="ru-RU" sz="2200" spc="15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достижений</a:t>
            </a:r>
            <a:r>
              <a:rPr lang="ru-RU" sz="2200" spc="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25" dirty="0" smtClean="0">
                <a:solidFill>
                  <a:srgbClr val="003399"/>
                </a:solidFill>
                <a:latin typeface="Times New Roman"/>
                <a:cs typeface="Times New Roman"/>
              </a:rPr>
              <a:t>науки </a:t>
            </a:r>
            <a:r>
              <a:rPr lang="ru-RU" sz="2200" spc="-5" dirty="0" smtClean="0">
                <a:solidFill>
                  <a:srgbClr val="003399"/>
                </a:solidFill>
                <a:latin typeface="Times New Roman"/>
                <a:cs typeface="Times New Roman"/>
              </a:rPr>
              <a:t>и</a:t>
            </a:r>
            <a:r>
              <a:rPr lang="ru-RU" sz="220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15" dirty="0" smtClean="0">
                <a:solidFill>
                  <a:srgbClr val="003399"/>
                </a:solidFill>
                <a:latin typeface="Times New Roman"/>
                <a:cs typeface="Times New Roman"/>
              </a:rPr>
              <a:t>технологий,</a:t>
            </a:r>
            <a:r>
              <a:rPr lang="ru-RU" sz="2200" spc="2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15" dirty="0" smtClean="0">
                <a:solidFill>
                  <a:srgbClr val="003399"/>
                </a:solidFill>
                <a:latin typeface="Times New Roman"/>
                <a:cs typeface="Times New Roman"/>
              </a:rPr>
              <a:t>изменений</a:t>
            </a:r>
            <a:r>
              <a:rPr lang="ru-RU" sz="2200" spc="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15" dirty="0" smtClean="0">
                <a:solidFill>
                  <a:srgbClr val="003399"/>
                </a:solidFill>
                <a:latin typeface="Times New Roman"/>
                <a:cs typeface="Times New Roman"/>
              </a:rPr>
              <a:t>запросов </a:t>
            </a:r>
            <a:r>
              <a:rPr lang="ru-RU" sz="2200" spc="-535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учащихся</a:t>
            </a:r>
            <a:r>
              <a:rPr lang="ru-RU" sz="2200" spc="-3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5" dirty="0" smtClean="0">
                <a:solidFill>
                  <a:srgbClr val="003399"/>
                </a:solidFill>
                <a:latin typeface="Times New Roman"/>
                <a:cs typeface="Times New Roman"/>
              </a:rPr>
              <a:t>и общества,</a:t>
            </a:r>
            <a:r>
              <a:rPr lang="ru-RU" sz="2200" spc="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ориентированности</a:t>
            </a:r>
            <a:r>
              <a:rPr lang="ru-RU" sz="2200" spc="5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5" dirty="0" smtClean="0">
                <a:solidFill>
                  <a:srgbClr val="003399"/>
                </a:solidFill>
                <a:latin typeface="Times New Roman"/>
                <a:cs typeface="Times New Roman"/>
              </a:rPr>
              <a:t>на </a:t>
            </a:r>
            <a:r>
              <a:rPr lang="ru-RU" sz="2200" spc="-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применение</a:t>
            </a:r>
            <a:r>
              <a:rPr lang="ru-RU" sz="2200" spc="2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5" dirty="0" smtClean="0">
                <a:solidFill>
                  <a:srgbClr val="003399"/>
                </a:solidFill>
                <a:latin typeface="Times New Roman"/>
                <a:cs typeface="Times New Roman"/>
              </a:rPr>
              <a:t>знаний, </a:t>
            </a:r>
            <a:r>
              <a:rPr lang="ru-RU" sz="220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5" dirty="0" smtClean="0">
                <a:solidFill>
                  <a:srgbClr val="003399"/>
                </a:solidFill>
                <a:latin typeface="Times New Roman"/>
                <a:cs typeface="Times New Roman"/>
              </a:rPr>
              <a:t>умений</a:t>
            </a:r>
            <a:r>
              <a:rPr lang="ru-RU" sz="2200" spc="-2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5" dirty="0" smtClean="0">
                <a:solidFill>
                  <a:srgbClr val="003399"/>
                </a:solidFill>
                <a:latin typeface="Times New Roman"/>
                <a:cs typeface="Times New Roman"/>
              </a:rPr>
              <a:t>и </a:t>
            </a:r>
            <a:r>
              <a:rPr lang="ru-RU" sz="2200" spc="-20" dirty="0" smtClean="0">
                <a:solidFill>
                  <a:srgbClr val="003399"/>
                </a:solidFill>
                <a:latin typeface="Times New Roman"/>
                <a:cs typeface="Times New Roman"/>
              </a:rPr>
              <a:t>навыков</a:t>
            </a:r>
            <a:r>
              <a:rPr lang="ru-RU" sz="2200" spc="-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5" dirty="0" smtClean="0">
                <a:solidFill>
                  <a:srgbClr val="003399"/>
                </a:solidFill>
                <a:latin typeface="Times New Roman"/>
                <a:cs typeface="Times New Roman"/>
              </a:rPr>
              <a:t>в реальных </a:t>
            </a:r>
            <a:r>
              <a:rPr lang="ru-RU" sz="2200" spc="-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жизненных</a:t>
            </a:r>
            <a:r>
              <a:rPr lang="ru-RU" sz="2200" spc="10" dirty="0" smtClean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ru-RU" sz="2200" spc="-20" dirty="0" smtClean="0">
                <a:solidFill>
                  <a:srgbClr val="003399"/>
                </a:solidFill>
                <a:latin typeface="Times New Roman"/>
                <a:cs typeface="Times New Roman"/>
              </a:rPr>
              <a:t>условиях"</a:t>
            </a:r>
            <a:endParaRPr lang="ru-RU" sz="2200" dirty="0">
              <a:solidFill>
                <a:srgbClr val="003399"/>
              </a:solidFill>
              <a:latin typeface="Times New Roman"/>
              <a:cs typeface="Times New Roman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395536" y="3429000"/>
            <a:ext cx="8496944" cy="1192186"/>
            <a:chOff x="827584" y="5085184"/>
            <a:chExt cx="7632848" cy="1192186"/>
          </a:xfrm>
        </p:grpSpPr>
        <p:sp>
          <p:nvSpPr>
            <p:cNvPr id="29" name="object 5"/>
            <p:cNvSpPr txBox="1"/>
            <p:nvPr/>
          </p:nvSpPr>
          <p:spPr>
            <a:xfrm>
              <a:off x="899592" y="5157192"/>
              <a:ext cx="7560840" cy="112017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065" marR="5080" indent="-3810" algn="ctr">
                <a:lnSpc>
                  <a:spcPct val="100000"/>
                </a:lnSpc>
                <a:spcBef>
                  <a:spcPts val="95"/>
                </a:spcBef>
              </a:pPr>
              <a:r>
                <a:rPr lang="ru-RU" sz="2400" spc="-25" dirty="0" smtClean="0">
                  <a:solidFill>
                    <a:srgbClr val="C00000"/>
                  </a:solidFill>
                  <a:latin typeface="Arial"/>
                  <a:cs typeface="Arial"/>
                </a:rPr>
                <a:t>Государственная программа РФ «Развитие образования» (2018-2025 годы) от 26 декабря 2017 года</a:t>
              </a:r>
              <a:endParaRPr sz="2400" dirty="0">
                <a:latin typeface="Arial"/>
                <a:cs typeface="Arial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827584" y="5085184"/>
              <a:ext cx="7632848" cy="108012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4581128"/>
            <a:ext cx="8676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-5" dirty="0" smtClean="0">
                <a:solidFill>
                  <a:srgbClr val="003399"/>
                </a:solidFill>
                <a:latin typeface="Times New Roman"/>
                <a:cs typeface="Times New Roman"/>
              </a:rPr>
              <a:t>Цель программы – качество образования, которое характеризуется: сохранением лидирующих позиций РФ в международном качестве чтения и понимания текстов (PIRLS), а также в международном исследовании качества математического и естественнонаучного образования (TIMSS); повышением позиций РФ в международной программе по оценке образовательных достижений учащихся (PISA) … </a:t>
            </a:r>
          </a:p>
          <a:p>
            <a:pPr algn="ctr"/>
            <a:endParaRPr lang="ru-RU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1532</Words>
  <Application>Microsoft Office PowerPoint</Application>
  <PresentationFormat>Экран (4:3)</PresentationFormat>
  <Paragraphs>208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Актуальность и нормативно-правовые основы формирования функциональной грамотности в начальных классах</vt:lpstr>
      <vt:lpstr>Функциональная грамотность как  цель, ценность и результат образования</vt:lpstr>
      <vt:lpstr>Слайд 3</vt:lpstr>
      <vt:lpstr>Слайд 4</vt:lpstr>
      <vt:lpstr>Слайд 5</vt:lpstr>
      <vt:lpstr>Неудовлетворённость результатами:   - реализации федеральных государственных образовательных  стандартов;  - участия России в международных  исследованиях качества образования.  Рост числа функционально неграмотных  людей:  - читательская, математическая,  финансовая, естественнонаучная  неграмотность</vt:lpstr>
      <vt:lpstr>Актуальность проблемы</vt:lpstr>
      <vt:lpstr>Слайд 8</vt:lpstr>
      <vt:lpstr>Приказ Министерства образования и науки РФ  от 15 декабря 2016 г. № 1598</vt:lpstr>
      <vt:lpstr>Слайд 10</vt:lpstr>
      <vt:lpstr>Инновационный проект Министерства просвещения РФ «Мониторинг формирования и оценки функциональной грамотности» http://skiv.instrao.ru/content/board1/   </vt:lpstr>
      <vt:lpstr>Основные этапы мониторинга</vt:lpstr>
      <vt:lpstr>Слайд 13</vt:lpstr>
      <vt:lpstr>Слайд 14</vt:lpstr>
      <vt:lpstr>Слайд 15</vt:lpstr>
      <vt:lpstr>Региональный уровень </vt:lpstr>
      <vt:lpstr>Муниципальный уровень </vt:lpstr>
      <vt:lpstr>Школьный уровень</vt:lpstr>
      <vt:lpstr>Слайд 19</vt:lpstr>
      <vt:lpstr>Слайд 20</vt:lpstr>
      <vt:lpstr>Слайд 21</vt:lpstr>
      <vt:lpstr>Слайд 22</vt:lpstr>
      <vt:lpstr>Повышение квалификации</vt:lpstr>
      <vt:lpstr>Слайд 24</vt:lpstr>
      <vt:lpstr>Слайд 25</vt:lpstr>
      <vt:lpstr>Полезные вебинары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Неудовлетворѐнность результатами:</dc:title>
  <dc:creator>Админ</dc:creator>
  <cp:lastModifiedBy>Админ</cp:lastModifiedBy>
  <cp:revision>255</cp:revision>
  <dcterms:created xsi:type="dcterms:W3CDTF">2021-11-19T08:34:26Z</dcterms:created>
  <dcterms:modified xsi:type="dcterms:W3CDTF">2022-01-21T08:23:08Z</dcterms:modified>
</cp:coreProperties>
</file>