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9" r:id="rId5"/>
    <p:sldId id="257" r:id="rId6"/>
    <p:sldId id="258" r:id="rId7"/>
    <p:sldId id="260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5" r:id="rId19"/>
    <p:sldId id="276" r:id="rId20"/>
    <p:sldId id="277" r:id="rId21"/>
    <p:sldId id="278" r:id="rId22"/>
    <p:sldId id="269" r:id="rId23"/>
    <p:sldId id="279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3D"/>
    <a:srgbClr val="279D68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osmetod.ru/files/pr_442.pdf" TargetMode="External"/><Relationship Id="rId3" Type="http://schemas.openxmlformats.org/officeDocument/2006/relationships/hyperlink" Target="https://mosmetod.ru/files/OVZ/doc/3.%D0%9F%D1%80%D0%B8%D0%BA%D0%B0%D0%B7_%D0%9C%D0%9E%D0%B8%D0%9D_%D0%A0%D0%A4__%D0%BE%D1%82_09.11.2015_1309_%D0%9E%D0%B1_%D1%83%D1%82%D0%B2%D0%B5%D1%80%D0%B6%D0%B4%D0%B5%D0%BD%D0%B8%D0%B8_%D0%9F%D0%BE%D1%80%D1%8F%D0%B4%D0%BA%D0%B0_%D0%BE%D0%B1%D0%B5%D1%81%D0%BF%D0%B5%D1%87%D0%B5%D0%BD%D0%B8%D1%8F_%D1%83%D1%81%D0%BB%D0%BE%D0%B2%D0%B8%D0%B9_%D0%B4%D0%BE%D1%81%D1%82%D1%83%D0%BF%D0%BD%D0%BE%D1%81%D1%82%D0%B8_%D0%B4%D0%BB%D1%8F_%D0%B8%D0%BD%D0%B2%D0%B0%D0%BB%D0%B8%D0%B4%D0%BE%D0%B2.pdf" TargetMode="External"/><Relationship Id="rId7" Type="http://schemas.openxmlformats.org/officeDocument/2006/relationships/hyperlink" Target="https://mosmetod.ru/files/OVZ/doc/21.%D0%9F%D1%80%D0%B8%D0%BA%D0%B0%D0%B7_%D0%9C%D0%9E%D0%B8%D0%9D_%D0%A0%D0%A4_%D0%BE%D1%82_20.09.2013_N_1082_%D0%9E%D0%B1_%D1%83%D1%82%D0%B2%D0%B5%D1%80%D0%B6%D0%B4%D0%B5%D0%BD%D0%B8%D0%B8_%D0%9F%D0%BE%D0%BB%D0%BE%D0%B6%D0%B5%D0%BD%D0%B8%D1%8F_%D0%9F%D0%9C%D0%9F%D0%9A.pdf" TargetMode="External"/><Relationship Id="rId2" Type="http://schemas.openxmlformats.org/officeDocument/2006/relationships/hyperlink" Target="https://mosmetod.ru/files/OVZ/doc/1.%D0%A1%D0%B0%D0%BD%D0%9F%D0%B8%D0%9D_%D0%BE%D1%82_10.07.2015_26_%D0%9E%D0%B1_%D1%83%D1%82%D0%B2%D0%B5%D1%80%D0%B6%D0%B4%D0%B5%D0%BD%D0%B8%D0%B8_%D0%A1%D0%B0%D0%BD%D0%9F%D0%B8%D0%9D_%D0%B4%D0%BB%D1%8F_%D0%9E%D0%92%D0%9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smetod.ru/files/OVZ/doc/20.%D0%9F%D1%80%D0%B8%D0%BA%D0%B0%D0%B7_%D0%9C%D0%9E%D0%B8%D0%9D_%D0%A0%D0%A4_%D0%BE%D1%82_19.12.2014_1599_%D0%9E%D0%B1_%D1%83%D1%82%D0%B2%D0%B5%D1%80%D0%B6%D0%B4%D0%B5%D0%BD%D0%B8%D0%B8_%D0%A4%D0%93%D0%9E%D0%A1_%D1%81_%D0%A3%D0%9E.pdf" TargetMode="External"/><Relationship Id="rId11" Type="http://schemas.openxmlformats.org/officeDocument/2006/relationships/hyperlink" Target="https://mosmetod.ru/files/OVZ/doc/36.%D0%9F%D0%B8%D1%81%D1%8C%D0%BC%D0%BE_%D0%9C%D0%9E_%D0%A0%D0%A4_%D0%BE%D1%82_27.03.2000_27_901-6_%D0%9E_%D0%9F%D0%9C%D0%9F%D0%BA%D0%BE%D0%BD%D1%81%D0%B8%D0%BB%D0%B8%D1%83%D0%BC%D0%B5_%D0%9E%D0%A3.pdf" TargetMode="External"/><Relationship Id="rId5" Type="http://schemas.openxmlformats.org/officeDocument/2006/relationships/hyperlink" Target="https://mosmetod.ru/files/OVZ/doc/19.%D0%9F%D1%80%D0%B8%D0%BA%D0%B0%D0%B7_%D0%9C%D0%9E%D0%B8%D0%9D_%D0%A0%D0%A4_%D0%BE%D1%82_19.12.2014_1598_%D0%9E%D0%B1_%D1%83%D1%82%D0%B2%D0%B5%D1%80%D0%B6%D0%B4%D0%B5%D0%BD%D0%B8%D0%B8_%D0%A4%D0%93%D0%9E%D0%A1_%D0%9D%D0%9E%D0%9E_%D0%9E%D0%92%D0%97.pdf" TargetMode="External"/><Relationship Id="rId10" Type="http://schemas.openxmlformats.org/officeDocument/2006/relationships/hyperlink" Target="https://mosmetod.ru/files/OVZ/doc/33.%D0%9F%D0%B8%D1%81%D1%8C%D0%BC%D0%BE_%D0%9C%D0%9E%D0%B8%D0%9D_%D0%A0%D0%A4_%D0%BE%D1%82_09.04.2014_%D0%9D%D0%A2-392_02_%D0%9E%D0%B1_%D0%B8%D1%82%D0%BE%D0%B3%D0%BE%D0%B2%D0%BE%D0%B9_%D0%B0%D1%82%D1%82%D0%B5%D1%81%D1%82%D0%B0%D1%86%D0%B8%D0%B8_%D0%BE%D0%B1%D1%83%D1%87%D0%B0%D1%8E%D1%89%D0%B8%D1%85%D1%81%D1%8F_%D1%81_%D0%9E%D0%92%D0%97.pdf" TargetMode="External"/><Relationship Id="rId4" Type="http://schemas.openxmlformats.org/officeDocument/2006/relationships/hyperlink" Target="https://mosmetod.ru/files/OVZ/doc/15.%D0%9F%D0%B8%D1%81%D1%8C%D0%BC%D0%BE_%D0%9C%D0%9E%D0%B8%D0%9D_%D0%A0%D0%A4_%D0%BE%D1%82_20.08.2014_%D0%92%D0%9A-1748_07_%D0%9E%D0%B1_%D0%B0%D0%BA%D0%BA%D1%80%D0%B5%D0%B4%D0%B8%D1%82%D0%B0%D1%86%D0%B8%D0%B8_%D0%BF%D0%BE_%D0%B0%D0%B4%D0%B0%D0%BF%D1%82%D0%B8%D1%80%D0%BE%D0%B2%D0%B0%D0%BD%D0%BD%D1%8B%D0%BC_%D0%BF%D1%80%D0%BE%D0%B3%D1%80%D0%B0%D0%BC%D0%BC%D0%B0%D0%BC.pdf" TargetMode="External"/><Relationship Id="rId9" Type="http://schemas.openxmlformats.org/officeDocument/2006/relationships/hyperlink" Target="https://mosmetod.ru/files/OVZ/doc/32.%D0%9F%D0%B8%D1%81%D1%8C%D0%BC%D0%BE_%D0%9C%D0%9E%D0%B8%D0%9D_%D0%A0%D0%A4_%D0%BE%D1%82_10.12.2012_-07-832_%D0%9E_%D0%9C%D0%A0_%D0%BF%D0%BE_%D0%BE%D1%80%D0%B3%D0%B0%D0%BD%D0%B8%D0%B7%D0%B0%D1%86%D0%B8%D0%B8_%D0%BE%D0%B1%D1%83%D1%87%D0%B5%D0%BD%D0%B8%D1%8F_%D0%BD%D0%B0_%D0%B4%D0%BE%D0%BC%D1%83_%D0%B4%D0%B5%D1%82%D0%B5%D0%B9-%D0%B8%D0%BD%D0%B2%D0%B0%D0%BB%D0%B8%D0%B4%D0%BE%D0%B2_%D1%81_%D0%B8%D1%81%D0%BF%D0%BE%D0%BB%D1%8C%D0%B7%D0%BE%D0%B2%D0%B0%D0%BD%D0%B8%D0%B5%D0%BC_%D0%94%D0%9E%D0%A2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nclusion24.ru/category/webinars/" TargetMode="External"/><Relationship Id="rId3" Type="http://schemas.openxmlformats.org/officeDocument/2006/relationships/hyperlink" Target="https://mosmetod.ru/metodicheskoe-prostranstvo/shkola-dlya-vsekh/metodicheskie-materialy.html" TargetMode="External"/><Relationship Id="rId7" Type="http://schemas.openxmlformats.org/officeDocument/2006/relationships/hyperlink" Target="http://inkluziv.irooo.ru/" TargetMode="External"/><Relationship Id="rId2" Type="http://schemas.openxmlformats.org/officeDocument/2006/relationships/hyperlink" Target="https://mosmetod.ru/metodicheskoe-prostranstvo/shkola-dlya-vsekh/normativno-pravovaya-dokumentatsiya/npa-ovz.html?print=1&amp;tmpl=compon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schools.ru/" TargetMode="External"/><Relationship Id="rId5" Type="http://schemas.openxmlformats.org/officeDocument/2006/relationships/hyperlink" Target="http://www.inclusive-edu.ru/main/vebinary/" TargetMode="External"/><Relationship Id="rId4" Type="http://schemas.openxmlformats.org/officeDocument/2006/relationships/hyperlink" Target="http://ege.pskgu.ru/index.php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osmetod.ru/files/OVZ/doc/pismo_mprf_2.11.18_TC-459_07.pdf" TargetMode="External"/><Relationship Id="rId13" Type="http://schemas.openxmlformats.org/officeDocument/2006/relationships/hyperlink" Target="https://mosmetod.ru/files/OVZ/doc/OV-473_07_ot_10.06.2019.pdf" TargetMode="External"/><Relationship Id="rId3" Type="http://schemas.openxmlformats.org/officeDocument/2006/relationships/hyperlink" Target="https://mosmetod.ru/files/OVZ/doc/40.%D0%9F%D0%B8%D1%81%D1%8C%D0%BC%D0%BE_%D0%9C%D0%9E%D0%B8%D0%9D_%D0%A0%D0%A4_%D0%BE%D1%82_13.11.2015_07_3735_%D0%9E_%D0%BD%D0%B0%D0%BF%D1%80%D0%B0%D0%B2%D0%BB%D0%B5%D0%BD%D0%B8%D0%B8_%D0%9C%D0%A0_%D0%BE%D0%BF%D1%8B%D1%82_%D0%BF%D1%80%D0%B0%D0%BA%D1%82%D0%B8%D0%BA%D0%B8_%D0%9E%D0%92%D0%97.pdf" TargetMode="External"/><Relationship Id="rId7" Type="http://schemas.openxmlformats.org/officeDocument/2006/relationships/hyperlink" Target="https://mosmetod.ru/files/OVZ/doc/48.m1035.pdf" TargetMode="External"/><Relationship Id="rId12" Type="http://schemas.openxmlformats.org/officeDocument/2006/relationships/hyperlink" Target="https://mosmetod.ru/files/OVZ/doc/15.03.2018_%D0%A2%D0%A1-728_07.pdf" TargetMode="External"/><Relationship Id="rId2" Type="http://schemas.openxmlformats.org/officeDocument/2006/relationships/hyperlink" Target="https://mosmetod.ru/files/OVZ/doc/38.%D0%9F%D0%B8%D1%81%D1%8C%D0%BC%D0%BE_%D0%9C%D0%9E%D0%B8%D0%9D_%D0%A0%D0%A4_%D0%BE%D1%82_07.06.2013_%D0%98%D0%A0-535.07_%D0%9E_%D0%BA%D0%BE%D1%80%D1%80%D0%B5%D0%BA%D1%86%D0%B8%D0%BE%D0%BD%D0%BD%D0%BE%D0%BC_%D0%B8_%D0%B8%D0%BD%D0%BA%D0%BB%D1%8E%D0%B7%D0%B8%D0%B2%D0%BD%D0%BE%D0%BC_%D0%BE%D0%B1%D1%80%D0%B0%D0%B7%D0%BE%D0%B2%D0%B0%D0%BD%D0%B8%D0%B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smetod.ru/files/OVZ/doc/47._%D0%9F%D0%B8%D1%81%D1%8C%D0%BC%D0%BE_%D0%9C%D0%9E%D0%B8%D0%9D_%D0%A0%D0%A4_%D0%BE%D1%82_11.07.2016_%D0%92%D0%9A-1788_07_%D0%9E%D0%B1_%D0%BE%D1%80%D0%B3%D0%B0%D0%BD%D0%B8%D0%B7%D0%B0%D1%86%D0%B8%D0%B8_%D0%BE%D0%B1%D1%80%D0%B0%D0%B7%D0%BE%D0%B2%D0%B0%D0%BD%D0%B8%D1%8F_%D0%BE%D0%B1%D1%83%D1%87%D0%B0%D1%8E%D1%89%D0%B8%D1%85%D1%81%D1%8F_%D1%81_%D1%83%D0%BC%D1%81%D1%82%D0%B2%D0%B5%D0%BD%D0%BD%D0%BE%D0%B9_%D0%BE%D1%82%D1%81%D1%82%D0%B0%D0%BB%D0%BE%D1%81%D1%82%D1%8C%D1%8E.pdf" TargetMode="External"/><Relationship Id="rId11" Type="http://schemas.openxmlformats.org/officeDocument/2006/relationships/hyperlink" Target="https://mosmetod.ru/files/OVZ/doc/08.02.2019_%D0%A2%D0%A1-421-07.pdf" TargetMode="External"/><Relationship Id="rId5" Type="http://schemas.openxmlformats.org/officeDocument/2006/relationships/hyperlink" Target="https://mosmetod.ru/files/OVZ/doc/46.met-rek-pmpk-vk-1074-07-ot-23.05.2016.pdf" TargetMode="External"/><Relationship Id="rId10" Type="http://schemas.openxmlformats.org/officeDocument/2006/relationships/hyperlink" Target="https://mosmetod.ru/files/OVZ/doc/20.02.2019_%D0%A2%D0%A1-551_07.pdf" TargetMode="External"/><Relationship Id="rId4" Type="http://schemas.openxmlformats.org/officeDocument/2006/relationships/hyperlink" Target="https://mosmetod.ru/files/OVZ/doc/45.%D0%9F%D0%B8%D1%81%D1%8C%D0%BC%D0%BE_%D0%9C%D0%9E%D0%B8%D0%9D_%D0%A0%D0%A4_%D0%BE%D1%82_18.03.2016__%D0%9D%D0%A2-393_08_%D0%9E%D0%B1_%D0%BE%D0%B1%D0%B5%D1%81%D0%BF%D0%B5%D1%87%D0%B5%D0%BD%D0%B8%D0%B8_%D1%83%D1%87%D0%B5%D0%B1%D0%BD%D1%8B%D0%BC%D0%B8_%D0%B8%D0%B7%D0%B4%D0%B0%D0%BD%D0%B8%D1%8F%D0%BC%D0%B8_%D1%83%D1%87%D0%B5%D0%B1%D0%BD%D0%B8%D0%BA%D0%B0%D0%BC%D0%B8_%D0%B8_%D1%83%D1%87%D0%B5%D0%B1%D0%BD%D1%8B%D0%BC%D0%B8_%D0%BF%D0%BE%D1%81%D0%BE%D0%B1%D0%B8%D1%8F%D0%BC%D0%B8.pdf" TargetMode="External"/><Relationship Id="rId9" Type="http://schemas.openxmlformats.org/officeDocument/2006/relationships/hyperlink" Target="https://mosmetod.ru/files/OVZ/doc/07.08.2018_05-283.pdf" TargetMode="External"/><Relationship Id="rId14" Type="http://schemas.openxmlformats.org/officeDocument/2006/relationships/hyperlink" Target="https://mosmetod.ru/files/OVZ/%D0%A0_93_09.09.19_PPk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8952" cy="3339803"/>
          </a:xfrm>
        </p:spPr>
        <p:txBody>
          <a:bodyPr>
            <a:noAutofit/>
          </a:bodyPr>
          <a:lstStyle/>
          <a:p>
            <a:r>
              <a:rPr lang="ru-RU" dirty="0" smtClean="0">
                <a:ln>
                  <a:solidFill>
                    <a:srgbClr val="1E5C3D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заседания: </a:t>
            </a:r>
            <a:br>
              <a:rPr lang="ru-RU" dirty="0" smtClean="0">
                <a:ln>
                  <a:solidFill>
                    <a:srgbClr val="1E5C3D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1E5C3D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«Изучение эффективных практик инклюзивного образования, используемых  в рамках реализации ФГОС ОВЗ»</a:t>
            </a:r>
            <a:br>
              <a:rPr lang="ru-RU" dirty="0" smtClean="0">
                <a:ln>
                  <a:solidFill>
                    <a:srgbClr val="1E5C3D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rgbClr val="1E5C3D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://birzhansal.aqmoedu.kz/cache/index/59941/i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89648"/>
            <a:ext cx="363655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ФГОС ОВЗ: «Вариант 2 предполагает, что обучающийся с умственной отсталостью (умеренной, тяжелой, глубокой, тяжелыми и множественными нарушениями развития) получает образование, которое по содержанию и итоговым достижениям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соотносится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моменту завершения школьного обучения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содержанием и итоговыми достижениями сверстников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имеющих ограничений здоровья, в пролонгированные сроки».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При реализации АООП в форме обучения ребенка на дому или семейного образования обязательным является расширение его жизненного опыта и социальных контактов в доступных для него пределах.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Обучающийся с умственной отсталостью (интеллектуальными нарушениями), интеллектуальное развитие которого не позволяет освоить вариант 1 АООП, получает образование по варианту 2 АООП, на основе которой организация разрабатывает СИПР, учитывающую индивидуальные образовательные потребности обучающегося.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В случае, если у обучающегося имеется готовность к освоению содержания варианта 1 АООП, то в СИПР могут быть включены отдельные темы, разделы, предметы данного варианта АООП.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Обязательные предметные области учебного плана и основные задачи реализации содержания предметных областей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91264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Предметная область: Язык и речевая практика.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Речь и альтернативная коммуникация.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Развитие речи как средства общения в контексте познания окружающего мира и личного опыта ребенка. Понимание обращенной речи и смысла доступных невербальных графических знаков (рисунков, фотографий, пиктограмм и других графических изображений), неспецифических жестов.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Овладение умением вступать в контакт, поддерживать и завершать его, используя традиционные языковые (вербальные) и альтернативные средства коммуникации, соблюдая общепринятые правила общения. Умение пользоваться доступными средствами коммуникации в практике экспрессивной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импрессивной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речи для решения соответствующих возрасту житейских задач.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Обучение глобальному чтению в доступных ребенку пределах, формирование навыка понимания смысла узнаваемого слова; копирование с образца отдельных букв, слогов или слов; развитие предпосылок к осмысленному чтению и письму; овладение чтением и письмом на доступном уровне.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57748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Предметная область: Математика.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задачи реализации содержания: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Математические представления.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о форме, величине, количественных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дочисловых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пространственных, временных представлениях.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количестве, числе, знакомство с цифрами, составом числа в доступных ребенку пределах, счет, решение простых арифметических задач с опорой на наглядность.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Овладение способностью пользоваться математическими знаниями при решении соответствующих возрасту житейских задач.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2646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Предметная область "Окружающий мир".</a:t>
            </a:r>
          </a:p>
          <a:p>
            <a:pPr algn="just">
              <a:buNone/>
            </a:pPr>
            <a:r>
              <a:rPr lang="ru-RU" sz="1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Окружающий природный мир.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явлениях и объектах неживой природы, смене времен года и соответствующих сезонных изменениях в природе, умения адаптироваться к конкретным природным и климатическим условиям. Формирование представлений о животном и растительном мире, их значении в жизни человека.</a:t>
            </a:r>
          </a:p>
          <a:p>
            <a:pPr algn="just">
              <a:buNone/>
            </a:pPr>
            <a:r>
              <a:rPr lang="ru-RU" sz="1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Представление о себе как "Я", осознание общности и различий "Я" от других. Умение решать каждодневные жизненные задачи, связанные с удовлетворением первоочередных потребностей: прием пищи, туалет, гигиена тела, одевание (раздевание).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&lt;…&gt;/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Представления о своей семье, о взаимоотношениях в семье.</a:t>
            </a:r>
          </a:p>
          <a:p>
            <a:pPr algn="just">
              <a:buNone/>
            </a:pPr>
            <a:r>
              <a:rPr lang="ru-RU" sz="1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Домоводство.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Овладение умением выполнять доступные бытовые поручения (обязанности), связанные с уборкой помещений, с уходом за вещами; участие в покупке продуктов, в процессе приготовления пищи, в сервировке и уборке столов.</a:t>
            </a:r>
          </a:p>
          <a:p>
            <a:pPr algn="just">
              <a:buNone/>
            </a:pPr>
            <a:r>
              <a:rPr lang="ru-RU" sz="1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Окружающий социальный мир.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Формирование первоначальных представлений о мире, созданном человеком: о доме, школе, о расположенных в них и рядом объектах, о транспорте и т.д. Усвоение правил безопасного поведения в помещении и на улице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коррекционно-развивающей области представлено следующими обязательными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коррекционными курсами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«Сенсорное развитие»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«Предметно-практические действия»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«Двигательное развитие»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«Альтернативная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коммуникация»</a:t>
            </a:r>
          </a:p>
          <a:p>
            <a:pPr algn="just"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Коррекционно-развивающие занятия»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данной области может быть дополнено организацией самостоятельно на основании рекомендаций ПМПК, ИПР.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специальным учебникам, специальным рабочим тетрадям, специальным дидактическим материалам.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Специальный учебный и дидактический материал, отвечающий особым образовательным потребностям обучающихся.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Особые образовательные потребности обучающихся требуют специального подбора учебного и дидактического материала, позволяющего эффективно осуществлять процесс обучения по всем предметным областям.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практики общения с окружающими людьми в рамках предметной области "Язык и речевая практика" предполагает использование разнообразного предметного и изобразительного дидактического материала, иллюстрирующего природный и социальный окружающий мир; вербальных и невербальных средств коммуникации, включая электронные, в т.ч. компьютерные устройства и соответствующее программное обеспечение.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предметной области "Математика" предполагает использование разнообразного дидактического материала в виде предметов различной формы, величины, цвета; изображений предметов, людей, объектов природы, цифр; оборудования, позволяющего выполнять упражнения на сортировку, группировку различных предметов, их соотнесения по определенным признакам; программное обеспечение для персонального компьютера, с помощью которого выполняются упражнения по формированию доступных математических представлений; калькуляторы и другие средства.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дмин\Desktop\ГМО январь-2021\началка\фото инструментария\IMG_20210129_101536.jpg"/>
          <p:cNvPicPr>
            <a:picLocks noChangeAspect="1" noChangeArrowheads="1"/>
          </p:cNvPicPr>
          <p:nvPr/>
        </p:nvPicPr>
        <p:blipFill>
          <a:blip r:embed="rId2" cstate="print"/>
          <a:srcRect t="6951" b="18500"/>
          <a:stretch>
            <a:fillRect/>
          </a:stretch>
        </p:blipFill>
        <p:spPr bwMode="auto">
          <a:xfrm>
            <a:off x="539552" y="692696"/>
            <a:ext cx="2664296" cy="2648274"/>
          </a:xfrm>
          <a:prstGeom prst="rect">
            <a:avLst/>
          </a:prstGeom>
          <a:noFill/>
        </p:spPr>
      </p:pic>
      <p:pic>
        <p:nvPicPr>
          <p:cNvPr id="30723" name="Picture 3" descr="C:\Users\Админ\Desktop\ГМО январь-2021\началка\фото инструментария\IMG_20210129_101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2232248" cy="2976331"/>
          </a:xfrm>
          <a:prstGeom prst="rect">
            <a:avLst/>
          </a:prstGeom>
          <a:noFill/>
        </p:spPr>
      </p:pic>
      <p:pic>
        <p:nvPicPr>
          <p:cNvPr id="30725" name="Picture 5" descr="C:\Users\Админ\Desktop\ГМО январь-2021\началка\фото инструментария\IMG_20210129_101521.jpg"/>
          <p:cNvPicPr>
            <a:picLocks noChangeAspect="1" noChangeArrowheads="1"/>
          </p:cNvPicPr>
          <p:nvPr/>
        </p:nvPicPr>
        <p:blipFill>
          <a:blip r:embed="rId4" cstate="print"/>
          <a:srcRect l="10800" t="9051" r="10801" b="13250"/>
          <a:stretch>
            <a:fillRect/>
          </a:stretch>
        </p:blipFill>
        <p:spPr bwMode="auto">
          <a:xfrm>
            <a:off x="2267744" y="3284984"/>
            <a:ext cx="2448272" cy="3235216"/>
          </a:xfrm>
          <a:prstGeom prst="rect">
            <a:avLst/>
          </a:prstGeom>
          <a:noFill/>
        </p:spPr>
      </p:pic>
      <p:pic>
        <p:nvPicPr>
          <p:cNvPr id="8" name="Picture 4" descr="C:\Users\Админ\Desktop\ГМО январь-2021\началка\фото инструментария\IMG_20210129_102104.jpg"/>
          <p:cNvPicPr>
            <a:picLocks noChangeAspect="1" noChangeArrowheads="1"/>
          </p:cNvPicPr>
          <p:nvPr/>
        </p:nvPicPr>
        <p:blipFill>
          <a:blip r:embed="rId5" cstate="print"/>
          <a:srcRect l="10800" t="13251" r="9401" b="3801"/>
          <a:stretch>
            <a:fillRect/>
          </a:stretch>
        </p:blipFill>
        <p:spPr bwMode="auto">
          <a:xfrm>
            <a:off x="6516216" y="3157391"/>
            <a:ext cx="2368972" cy="3283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\Desktop\ГМО январь-2021\началка\фото инструментария\IMG_20210129_10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816424" cy="2862318"/>
          </a:xfrm>
          <a:prstGeom prst="rect">
            <a:avLst/>
          </a:prstGeom>
          <a:noFill/>
        </p:spPr>
      </p:pic>
      <p:pic>
        <p:nvPicPr>
          <p:cNvPr id="31747" name="Picture 3" descr="C:\Users\Админ\Desktop\ГМО январь-2021\началка\фото инструментария\IMG_20210129_102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707904" cy="2780928"/>
          </a:xfrm>
          <a:prstGeom prst="rect">
            <a:avLst/>
          </a:prstGeom>
          <a:noFill/>
        </p:spPr>
      </p:pic>
      <p:pic>
        <p:nvPicPr>
          <p:cNvPr id="31748" name="Picture 4" descr="C:\Users\Админ\Desktop\ГМО январь-2021\началка\фото инструментария\IMG_20210129_101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6"/>
            <a:ext cx="4067944" cy="3050958"/>
          </a:xfrm>
          <a:prstGeom prst="rect">
            <a:avLst/>
          </a:prstGeom>
          <a:noFill/>
        </p:spPr>
      </p:pic>
      <p:pic>
        <p:nvPicPr>
          <p:cNvPr id="5" name="Picture 4" descr="C:\Users\Админ\Desktop\ГМО январь-2021\началка\фото инструментария\IMG_20210129_102828.jpg"/>
          <p:cNvPicPr>
            <a:picLocks noChangeAspect="1" noChangeArrowheads="1"/>
          </p:cNvPicPr>
          <p:nvPr/>
        </p:nvPicPr>
        <p:blipFill>
          <a:blip r:embed="rId5" cstate="print"/>
          <a:srcRect t="12201" b="6951"/>
          <a:stretch>
            <a:fillRect/>
          </a:stretch>
        </p:blipFill>
        <p:spPr bwMode="auto">
          <a:xfrm>
            <a:off x="683568" y="3284984"/>
            <a:ext cx="2931790" cy="316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\Desktop\ГМО январь-2021\началка\фото инструментария\IMG_20210129_102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7260"/>
            <a:ext cx="4608512" cy="3456384"/>
          </a:xfrm>
          <a:prstGeom prst="rect">
            <a:avLst/>
          </a:prstGeom>
          <a:noFill/>
        </p:spPr>
      </p:pic>
      <p:pic>
        <p:nvPicPr>
          <p:cNvPr id="32773" name="Picture 5" descr="C:\Users\Админ\Desktop\ГМО январь-2021\началка\фото инструментария\1\IMG_20210129_135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435846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Постановление Главного государственного санитарного врача РФ от 10.07.2015 № 26 «Об утверждении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СанПиН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2.4.2.3286-15 «Санитарно-эпидемиологические требования к условиям и организации обучения и воспитания в 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Приказ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Минобрнауки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России от 9.11.2015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Письмо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Минобрнауки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России от 20.08.2014 № ВК-1748/07 «О государственной аккредитации образовательной деятельности по образовательным программам, адаптированным для обучения лиц с умственной отсталостью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Приказ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Минобрнауки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России от 19.12.2014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Приказ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Минобрнауки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России от 19.12.2014 № 1599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Приказ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Минобрнауки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России от 20.09.2013 № 1082 «Об утверждении Положения о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психолого-медико-педагогической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комиссии»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Приказ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Минпросвещения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 России от 28.08.2020 № 442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Письмо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Минобрнауки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 России от 10.12.2012 №07-832 «О методических рекомендациях по организации обучения на дому детей-инвалидов с использованием дистанционных образовательных технологий»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Письмо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Минобрнауки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 России от 09.04.2014 №НТ-392/07 «Об итоговой аттестации обучающихся с ограниченными возможностями здоровья»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Письмо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Минобрнауки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России от 23.03.2000 №27/901-6 «О </a:t>
            </a:r>
            <a:r>
              <a:rPr lang="ru-RU" sz="13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психолого-медико-педагогическом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консилиуме (ПМПК) образовательного учреждения»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дмин\Desktop\ГМО январь-2021\началка\фото инструментария\IMG_20210129_10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644008" cy="3483006"/>
          </a:xfrm>
          <a:prstGeom prst="rect">
            <a:avLst/>
          </a:prstGeom>
          <a:noFill/>
        </p:spPr>
      </p:pic>
      <p:pic>
        <p:nvPicPr>
          <p:cNvPr id="33795" name="Picture 3" descr="C:\Users\Админ\Desktop\ГМО январь-2021\началка\фото инструментария\IMG_20210129_102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2924944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Users\Админ\Desktop\ГМО январь-2021\началка\фото инструментария\1\IMG_20210129_135746.jpg"/>
          <p:cNvPicPr>
            <a:picLocks noChangeAspect="1" noChangeArrowheads="1"/>
          </p:cNvPicPr>
          <p:nvPr/>
        </p:nvPicPr>
        <p:blipFill>
          <a:blip r:embed="rId2" cstate="print"/>
          <a:srcRect t="13251" r="47573" b="32150"/>
          <a:stretch>
            <a:fillRect/>
          </a:stretch>
        </p:blipFill>
        <p:spPr bwMode="auto">
          <a:xfrm>
            <a:off x="467544" y="188641"/>
            <a:ext cx="2673545" cy="2088232"/>
          </a:xfrm>
          <a:prstGeom prst="rect">
            <a:avLst/>
          </a:prstGeom>
          <a:noFill/>
        </p:spPr>
      </p:pic>
      <p:pic>
        <p:nvPicPr>
          <p:cNvPr id="5" name="Picture 4" descr="C:\Users\Админ\Desktop\ГМО январь-2021\началка\фото инструментария\1\IMG_20210129_135746.jpg"/>
          <p:cNvPicPr>
            <a:picLocks noChangeAspect="1" noChangeArrowheads="1"/>
          </p:cNvPicPr>
          <p:nvPr/>
        </p:nvPicPr>
        <p:blipFill>
          <a:blip r:embed="rId3" cstate="print"/>
          <a:srcRect l="52427" t="13251" b="32150"/>
          <a:stretch>
            <a:fillRect/>
          </a:stretch>
        </p:blipFill>
        <p:spPr bwMode="auto">
          <a:xfrm>
            <a:off x="6012160" y="188640"/>
            <a:ext cx="2555776" cy="2199945"/>
          </a:xfrm>
          <a:prstGeom prst="rect">
            <a:avLst/>
          </a:prstGeom>
          <a:noFill/>
        </p:spPr>
      </p:pic>
      <p:pic>
        <p:nvPicPr>
          <p:cNvPr id="6" name="Picture 3" descr="C:\Users\Админ\Desktop\ГМО январь-2021\началка\фото инструментария\1\IMG_20210129_134806.jpg"/>
          <p:cNvPicPr>
            <a:picLocks noChangeAspect="1" noChangeArrowheads="1"/>
          </p:cNvPicPr>
          <p:nvPr/>
        </p:nvPicPr>
        <p:blipFill>
          <a:blip r:embed="rId4" cstate="print"/>
          <a:srcRect t="3777"/>
          <a:stretch>
            <a:fillRect/>
          </a:stretch>
        </p:blipFill>
        <p:spPr bwMode="auto">
          <a:xfrm>
            <a:off x="539552" y="2492896"/>
            <a:ext cx="3168352" cy="4064914"/>
          </a:xfrm>
          <a:prstGeom prst="rect">
            <a:avLst/>
          </a:prstGeom>
          <a:noFill/>
        </p:spPr>
      </p:pic>
      <p:pic>
        <p:nvPicPr>
          <p:cNvPr id="7" name="Picture 2" descr="C:\Users\Админ\Desktop\ГМО январь-2021\началка\фото инструментария\1\IMG_20210129_134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0102" y="2564904"/>
            <a:ext cx="3021800" cy="402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ожидаемым результатом освоения обучающимся АООП по варианту 2 является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жизненной компетенции, позволяющей достичь максимальной самостоятельности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соответствии с его психическими и физическими возможностями) в решении повседневных жизненных задач, включение в жизнь общества через индивидуальное поэтапное и планомерное расширение жизненного опыта и повседневных социальных контактов.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https://mosmetod.ru/metodicheskoe-prostranstvo/shkola-dlya-vsekh/normativno-pravovaya-dokumentatsiya/npa-ovz.html?print=1&amp;tmpl=component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https://mosmetod.ru/metodicheskoe-prostranstvo/shkola-dlya-vsekh/metodicheskie-materialy.html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http://ege.pskgu.ru/index.php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http://www.inclusive-edu.ru/main/vebinary/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https://aischools.ru/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http://inkluziv.irooo.ru/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https://inclusion24.ru/category/webinars/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dnmyslo.ru/NewsImage/52/5d/525de2f4-ee18-45b5-92c2-f653d64241d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645310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08518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Успехов в работе!</a:t>
            </a:r>
            <a:endParaRPr lang="ru-RU" sz="4800" b="1" i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586551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Минобрнауки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России от 07.06.2013 № ИР-535/07 «О коррекционном и инклюзивном образовании»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Минобрнауки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России от 13.11.2015 № 07-3735 «О направлении методических рекомендаций»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Минобрнауки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России от 18.03.2016 № НТ-393/08 «Об обеспечении учебными изданиями (учебниками и учебными пособиями)»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Минобрнауки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России от 23.05.2016 № ВК-1074/07 «О совершенствовании деятельности ПМПК»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Минобрнауки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России от 11.08.2016 № ВК-1788/07 «Об организации образования обучающихся с умственной отсталостью»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Приказ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Минобрнауки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России от 2.09.2013 № 1035 «О признании не действующим на территории Российской Федерации письма Министерства просвещения СССР от 5.05.1978 №28-М «Об улучшении организации индивидуального обучения больных детей на дому» и утратившим силу письма Министерства народного просвещения РСФСР от 14.11.1988 № 17-253-6 «Об индивидуальном обучении больных детей на дому»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Минпросвещения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 России от 2 ноября 2018 № ТС-459/07 «О получении общего образования лицами с умственной отсталостью (интеллектуальными нарушениями)»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Рособрнадзора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 от 07.08.2018 № 05-283 «Об обучении лиц, находящихся на домашнем обучении»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Минпросвещения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 России от 20.02.2019 № ТС-551/07 «О сопровождении образования обучающихся с ОВЗ и инвалидностью»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Минпросвещения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России от 08.02.2019 № ТС-421/07 «О направлении рекомендаций»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Минобрнауки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 России от 15.03.2018 № ТС-728/07 «Об организации работы по СИПР»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Письмо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Минпросвещения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 России от 10.06.2019 № ОВ-473/07 «Об обеспечении учебными изданиями (учебниками и учебными пособиями) обучающихся с ОВЗ»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Распоряжение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Минпросвещения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 России от 09.09.2019 № Р-93 «Об утверждении примерного Положения о психолого-педагогическом консилиуме образовательной организации»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Ст.2 п. 27 ФЗ-273 «Об образовании в РФ»: 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«…инклюзивное образование 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возможностей…»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533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https://ru.wikipedia.org/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Инклюзи́вное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образова́ние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  <a:hlinkClick r:id="rId3" tooltip="Английский язык"/>
              </a:rPr>
              <a:t>англ.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inclusion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включение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включающее 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совместное обучение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 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 которой каждому человеку, независимо от имеющихся физических, интеллектуальных, социальных, эмоциональных, языковых и других особенностей,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предоставляется возможность учиться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общеобразовательных учреждениях.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При этом для инвалидов и людей с ОВЗ создаются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специальные условия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перепланировка учебных помещений,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методики обучения, адаптированный учебный план, изменённые методы оценки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Инклюзию следует отличать от интеграции, при которой инвалиды, люди с ОВЗ или особыми образовательными потребностями обучаются в обычных учебных заведениях и адаптируются к системе образования, которая остаётся неизменной.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Инклюзивное образование подразумевает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равного доступа к образованию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всех обучающихся с учетом разнообразия особых образовательных потребностей и индивидуальных возможностей.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Однако на практике это не означает то, что обучающиеся дети-инвалиды должны получать образование только совместно с обычными детьми в одних и тех же классах.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Согласно ч. 4 ст. 79 ФЗ-273 «Об образовании в РФ» образование обучающихся с ограниченными возможностями здоровья может быть организовано как совместно с другими обучающимися (инклюзивное образование), так и в отдельных классах, группах или в отдельных организациях, осуществляющих образовательную деятельность.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Таким образом,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законом не устанавливается обязательность совместного обучения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лиц с ограниченными возможностями здоровья и иных лиц.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6" y="404662"/>
          <a:ext cx="8424939" cy="5976664"/>
        </p:xfrm>
        <a:graphic>
          <a:graphicData uri="http://schemas.openxmlformats.org/drawingml/2006/table">
            <a:tbl>
              <a:tblPr/>
              <a:tblGrid>
                <a:gridCol w="1046734"/>
                <a:gridCol w="868023"/>
                <a:gridCol w="816964"/>
                <a:gridCol w="816964"/>
                <a:gridCol w="816964"/>
                <a:gridCol w="816964"/>
                <a:gridCol w="816964"/>
                <a:gridCol w="816964"/>
                <a:gridCol w="816964"/>
                <a:gridCol w="791434"/>
              </a:tblGrid>
              <a:tr h="401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Дети с ОВЗ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человек и по классам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нарушениями слуха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нарушениями зрения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нарушениями речи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нарушениями ОДА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задержкой психического развития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нарушением интеллекта (УО)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расстройствами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аутистического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спектра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ОБУЧАЮТСЯ НА ДОМУ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75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0" y="260648"/>
          <a:ext cx="8280921" cy="6120678"/>
        </p:xfrm>
        <a:graphic>
          <a:graphicData uri="http://schemas.openxmlformats.org/drawingml/2006/table">
            <a:tbl>
              <a:tblPr/>
              <a:tblGrid>
                <a:gridCol w="891122"/>
                <a:gridCol w="717245"/>
                <a:gridCol w="652041"/>
                <a:gridCol w="652041"/>
                <a:gridCol w="652041"/>
                <a:gridCol w="652041"/>
                <a:gridCol w="652041"/>
                <a:gridCol w="652041"/>
                <a:gridCol w="760714"/>
                <a:gridCol w="999797"/>
                <a:gridCol w="999797"/>
              </a:tblGrid>
              <a:tr h="4115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Дети-инвалиды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человек и по классам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нарушениями слуха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нарушениями зрения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нарушениями речи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нарушениями ОДА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задержкой психического развития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нарушением интеллекта (УО)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расстройствами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аутистического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спектра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ОБУЧАЮТСЯ НА ДОМУ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Инвалиды с соматическими заболеваниями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7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692696"/>
          <a:ext cx="8352930" cy="5625284"/>
        </p:xfrm>
        <a:graphic>
          <a:graphicData uri="http://schemas.openxmlformats.org/drawingml/2006/table">
            <a:tbl>
              <a:tblPr/>
              <a:tblGrid>
                <a:gridCol w="1008112"/>
                <a:gridCol w="2333060"/>
                <a:gridCol w="1670586"/>
                <a:gridCol w="1670586"/>
                <a:gridCol w="1670586"/>
              </a:tblGrid>
              <a:tr h="2167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ОО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нарушением интеллекта (УО)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ОБУЧАЮТСЯ НА ДОМУ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22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23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926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840</Words>
  <Application>Microsoft Office PowerPoint</Application>
  <PresentationFormat>Экран (4:3)</PresentationFormat>
  <Paragraphs>269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 заседания:  «Изучение эффективных практик инклюзивного образования, используемых  в рамках реализации ФГОС ОВЗ» </vt:lpstr>
      <vt:lpstr>Нормативно-правовая база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Обязательные предметные области учебного плана и основные задачи реализации содержания предметных областей </vt:lpstr>
      <vt:lpstr>Слайд 13</vt:lpstr>
      <vt:lpstr>Слайд 14</vt:lpstr>
      <vt:lpstr>Слайд 15</vt:lpstr>
      <vt:lpstr>Требования к специальным учебникам, специальным рабочим тетрадям, специальным дидактическим материалам.</vt:lpstr>
      <vt:lpstr>Слайд 17</vt:lpstr>
      <vt:lpstr>Слайд 18</vt:lpstr>
      <vt:lpstr>Слайд 19</vt:lpstr>
      <vt:lpstr>Слайд 20</vt:lpstr>
      <vt:lpstr>Слайд 21</vt:lpstr>
      <vt:lpstr>Слайд 22</vt:lpstr>
      <vt:lpstr>Полезные ссылки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101</cp:revision>
  <dcterms:created xsi:type="dcterms:W3CDTF">2021-01-28T04:35:45Z</dcterms:created>
  <dcterms:modified xsi:type="dcterms:W3CDTF">2021-02-02T04:29:40Z</dcterms:modified>
</cp:coreProperties>
</file>