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6"/>
  </p:notesMasterIdLst>
  <p:sldIdLst>
    <p:sldId id="257" r:id="rId2"/>
    <p:sldId id="261" r:id="rId3"/>
    <p:sldId id="299" r:id="rId4"/>
    <p:sldId id="298" r:id="rId5"/>
    <p:sldId id="276" r:id="rId6"/>
    <p:sldId id="279" r:id="rId7"/>
    <p:sldId id="287" r:id="rId8"/>
    <p:sldId id="301" r:id="rId9"/>
    <p:sldId id="302" r:id="rId10"/>
    <p:sldId id="274" r:id="rId11"/>
    <p:sldId id="303" r:id="rId12"/>
    <p:sldId id="304" r:id="rId13"/>
    <p:sldId id="305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66"/>
    <a:srgbClr val="25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33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E843F6-464D-45A3-9D62-8582A36F335D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582462-1528-45F6-A9D9-102432D444C5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ОПОРА</a:t>
          </a:r>
        </a:p>
      </dgm:t>
    </dgm:pt>
    <dgm:pt modelId="{4D1480B1-BEF0-4079-9600-D424E02CD028}" type="parTrans" cxnId="{A7F28186-E8E2-4E67-8350-A4469D814270}">
      <dgm:prSet/>
      <dgm:spPr/>
      <dgm:t>
        <a:bodyPr/>
        <a:lstStyle/>
        <a:p>
          <a:endParaRPr lang="ru-RU"/>
        </a:p>
      </dgm:t>
    </dgm:pt>
    <dgm:pt modelId="{DA4839AE-BBA7-44A6-B5CA-68846F4F6D20}" type="sibTrans" cxnId="{A7F28186-E8E2-4E67-8350-A4469D814270}">
      <dgm:prSet/>
      <dgm:spPr/>
      <dgm:t>
        <a:bodyPr/>
        <a:lstStyle/>
        <a:p>
          <a:endParaRPr lang="ru-RU"/>
        </a:p>
      </dgm:t>
    </dgm:pt>
    <dgm:pt modelId="{FBD1CBAD-DFE2-48F4-970B-DD8E30962DFE}">
      <dgm:prSet phldrT="[Текст]" custT="1"/>
      <dgm:spPr/>
      <dgm:t>
        <a:bodyPr/>
        <a:lstStyle/>
        <a:p>
          <a:r>
            <a:rPr lang="ru-RU" sz="1050" dirty="0">
              <a:solidFill>
                <a:srgbClr val="FF0000"/>
              </a:solidFill>
            </a:rPr>
            <a:t>ЛАКОНИЧНОСТЬ</a:t>
          </a:r>
        </a:p>
      </dgm:t>
    </dgm:pt>
    <dgm:pt modelId="{38DC3769-7057-46BA-8612-7591D2F0F633}" type="parTrans" cxnId="{1F196E3F-C293-4936-9B58-7E4E79AD2DDD}">
      <dgm:prSet/>
      <dgm:spPr/>
      <dgm:t>
        <a:bodyPr/>
        <a:lstStyle/>
        <a:p>
          <a:endParaRPr lang="ru-RU"/>
        </a:p>
      </dgm:t>
    </dgm:pt>
    <dgm:pt modelId="{B3AFA92A-1FF2-4089-BB88-2C87491411A8}" type="sibTrans" cxnId="{1F196E3F-C293-4936-9B58-7E4E79AD2DDD}">
      <dgm:prSet/>
      <dgm:spPr/>
      <dgm:t>
        <a:bodyPr/>
        <a:lstStyle/>
        <a:p>
          <a:endParaRPr lang="ru-RU"/>
        </a:p>
      </dgm:t>
    </dgm:pt>
    <dgm:pt modelId="{9DB625D5-1E3C-4C06-AE74-518CF5DC1F4E}">
      <dgm:prSet phldrT="[Текст]"/>
      <dgm:spPr/>
      <dgm:t>
        <a:bodyPr/>
        <a:lstStyle/>
        <a:p>
          <a:r>
            <a:rPr lang="ru-RU" b="1" dirty="0">
              <a:solidFill>
                <a:srgbClr val="FF0000"/>
              </a:solidFill>
            </a:rPr>
            <a:t>УДОБСТВО</a:t>
          </a:r>
        </a:p>
      </dgm:t>
    </dgm:pt>
    <dgm:pt modelId="{C18EBD70-B645-4A15-81E1-29430BC1CADA}" type="parTrans" cxnId="{658AE4BE-86A3-48CC-B846-17E554F5072C}">
      <dgm:prSet/>
      <dgm:spPr/>
      <dgm:t>
        <a:bodyPr/>
        <a:lstStyle/>
        <a:p>
          <a:endParaRPr lang="ru-RU"/>
        </a:p>
      </dgm:t>
    </dgm:pt>
    <dgm:pt modelId="{1D889FE6-583D-4D8B-A3AB-FE05BF6C2B8C}" type="sibTrans" cxnId="{658AE4BE-86A3-48CC-B846-17E554F5072C}">
      <dgm:prSet/>
      <dgm:spPr/>
      <dgm:t>
        <a:bodyPr/>
        <a:lstStyle/>
        <a:p>
          <a:endParaRPr lang="ru-RU"/>
        </a:p>
      </dgm:t>
    </dgm:pt>
    <dgm:pt modelId="{AA0AB709-4684-4F7C-8FC4-CBE3375F32DF}">
      <dgm:prSet phldrT="[Текст]"/>
      <dgm:spPr/>
      <dgm:t>
        <a:bodyPr/>
        <a:lstStyle/>
        <a:p>
          <a:br>
            <a:rPr lang="ru-RU" dirty="0"/>
          </a:br>
          <a:endParaRPr lang="ru-RU" dirty="0"/>
        </a:p>
      </dgm:t>
    </dgm:pt>
    <dgm:pt modelId="{2E6E326C-DCAA-4376-BB25-4AE73CE7AF17}" type="parTrans" cxnId="{7A778387-8D3F-4A2A-BD7F-DA90AC72104B}">
      <dgm:prSet/>
      <dgm:spPr/>
      <dgm:t>
        <a:bodyPr/>
        <a:lstStyle/>
        <a:p>
          <a:endParaRPr lang="ru-RU"/>
        </a:p>
      </dgm:t>
    </dgm:pt>
    <dgm:pt modelId="{AAB95D38-426F-405D-8AC5-FD22E2A94414}" type="sibTrans" cxnId="{7A778387-8D3F-4A2A-BD7F-DA90AC72104B}">
      <dgm:prSet/>
      <dgm:spPr/>
      <dgm:t>
        <a:bodyPr/>
        <a:lstStyle/>
        <a:p>
          <a:endParaRPr lang="ru-RU"/>
        </a:p>
      </dgm:t>
    </dgm:pt>
    <dgm:pt modelId="{9943B2B6-CA4B-47D2-928A-792A87A7C053}" type="pres">
      <dgm:prSet presAssocID="{86E843F6-464D-45A3-9D62-8582A36F335D}" presName="Name0" presStyleCnt="0">
        <dgm:presLayoutVars>
          <dgm:chMax val="4"/>
          <dgm:resizeHandles val="exact"/>
        </dgm:presLayoutVars>
      </dgm:prSet>
      <dgm:spPr/>
    </dgm:pt>
    <dgm:pt modelId="{FE3FDDE5-1E20-4B54-8D41-AF8800873B4A}" type="pres">
      <dgm:prSet presAssocID="{86E843F6-464D-45A3-9D62-8582A36F335D}" presName="ellipse" presStyleLbl="trBgShp" presStyleIdx="0" presStyleCnt="1" custScaleX="140405" custLinFactNeighborX="10018" custLinFactNeighborY="-3585"/>
      <dgm:spPr/>
    </dgm:pt>
    <dgm:pt modelId="{B0C85F44-104B-4AE0-A8C3-4D5D934C8816}" type="pres">
      <dgm:prSet presAssocID="{86E843F6-464D-45A3-9D62-8582A36F335D}" presName="arrow1" presStyleLbl="fgShp" presStyleIdx="0" presStyleCnt="1" custLinFactNeighborX="30823" custLinFactNeighborY="68532"/>
      <dgm:spPr/>
    </dgm:pt>
    <dgm:pt modelId="{5B455388-4AF4-4D16-A6BF-15BA5B339674}" type="pres">
      <dgm:prSet presAssocID="{86E843F6-464D-45A3-9D62-8582A36F335D}" presName="rectangle" presStyleLbl="revTx" presStyleIdx="0" presStyleCnt="1">
        <dgm:presLayoutVars>
          <dgm:bulletEnabled val="1"/>
        </dgm:presLayoutVars>
      </dgm:prSet>
      <dgm:spPr/>
    </dgm:pt>
    <dgm:pt modelId="{FDB822F0-E6B1-4968-93B7-7B26B6657AC6}" type="pres">
      <dgm:prSet presAssocID="{FBD1CBAD-DFE2-48F4-970B-DD8E30962DFE}" presName="item1" presStyleLbl="node1" presStyleIdx="0" presStyleCnt="3" custScaleX="69953" custScaleY="69952" custLinFactY="-12800" custLinFactNeighborX="56618" custLinFactNeighborY="-100000">
        <dgm:presLayoutVars>
          <dgm:bulletEnabled val="1"/>
        </dgm:presLayoutVars>
      </dgm:prSet>
      <dgm:spPr/>
    </dgm:pt>
    <dgm:pt modelId="{2409B989-D75E-4264-8EB9-695035E7BC46}" type="pres">
      <dgm:prSet presAssocID="{9DB625D5-1E3C-4C06-AE74-518CF5DC1F4E}" presName="item2" presStyleLbl="node1" presStyleIdx="1" presStyleCnt="3" custScaleX="100506" custScaleY="77089" custLinFactNeighborX="-30421" custLinFactNeighborY="-4273">
        <dgm:presLayoutVars>
          <dgm:bulletEnabled val="1"/>
        </dgm:presLayoutVars>
      </dgm:prSet>
      <dgm:spPr/>
    </dgm:pt>
    <dgm:pt modelId="{D51253B9-1B67-4C65-9575-178F381DEB74}" type="pres">
      <dgm:prSet presAssocID="{AA0AB709-4684-4F7C-8FC4-CBE3375F32DF}" presName="item3" presStyleLbl="node1" presStyleIdx="2" presStyleCnt="3" custScaleX="72206" custScaleY="65351" custLinFactNeighborX="-72962" custLinFactNeighborY="-23749">
        <dgm:presLayoutVars>
          <dgm:bulletEnabled val="1"/>
        </dgm:presLayoutVars>
      </dgm:prSet>
      <dgm:spPr/>
    </dgm:pt>
    <dgm:pt modelId="{993C58FD-6001-49E1-842B-5B167BC2D516}" type="pres">
      <dgm:prSet presAssocID="{86E843F6-464D-45A3-9D62-8582A36F335D}" presName="funnel" presStyleLbl="trAlignAcc1" presStyleIdx="0" presStyleCnt="1" custScaleX="138259" custScaleY="111732" custLinFactNeighborX="5809" custLinFactNeighborY="5842"/>
      <dgm:spPr/>
    </dgm:pt>
  </dgm:ptLst>
  <dgm:cxnLst>
    <dgm:cxn modelId="{A293C002-2C5F-40C8-AA51-27A9D1A2FC67}" type="presOf" srcId="{86E843F6-464D-45A3-9D62-8582A36F335D}" destId="{9943B2B6-CA4B-47D2-928A-792A87A7C053}" srcOrd="0" destOrd="0" presId="urn:microsoft.com/office/officeart/2005/8/layout/funnel1"/>
    <dgm:cxn modelId="{1F196E3F-C293-4936-9B58-7E4E79AD2DDD}" srcId="{86E843F6-464D-45A3-9D62-8582A36F335D}" destId="{FBD1CBAD-DFE2-48F4-970B-DD8E30962DFE}" srcOrd="1" destOrd="0" parTransId="{38DC3769-7057-46BA-8612-7591D2F0F633}" sibTransId="{B3AFA92A-1FF2-4089-BB88-2C87491411A8}"/>
    <dgm:cxn modelId="{9F968362-86A2-4E7E-8A3C-77E47080DC56}" type="presOf" srcId="{FBD1CBAD-DFE2-48F4-970B-DD8E30962DFE}" destId="{2409B989-D75E-4264-8EB9-695035E7BC46}" srcOrd="0" destOrd="0" presId="urn:microsoft.com/office/officeart/2005/8/layout/funnel1"/>
    <dgm:cxn modelId="{A7F28186-E8E2-4E67-8350-A4469D814270}" srcId="{86E843F6-464D-45A3-9D62-8582A36F335D}" destId="{D0582462-1528-45F6-A9D9-102432D444C5}" srcOrd="0" destOrd="0" parTransId="{4D1480B1-BEF0-4079-9600-D424E02CD028}" sibTransId="{DA4839AE-BBA7-44A6-B5CA-68846F4F6D20}"/>
    <dgm:cxn modelId="{7A778387-8D3F-4A2A-BD7F-DA90AC72104B}" srcId="{86E843F6-464D-45A3-9D62-8582A36F335D}" destId="{AA0AB709-4684-4F7C-8FC4-CBE3375F32DF}" srcOrd="3" destOrd="0" parTransId="{2E6E326C-DCAA-4376-BB25-4AE73CE7AF17}" sibTransId="{AAB95D38-426F-405D-8AC5-FD22E2A94414}"/>
    <dgm:cxn modelId="{5BBB1BA8-C661-4ADC-AE99-02D381DDC64D}" type="presOf" srcId="{9DB625D5-1E3C-4C06-AE74-518CF5DC1F4E}" destId="{FDB822F0-E6B1-4968-93B7-7B26B6657AC6}" srcOrd="0" destOrd="0" presId="urn:microsoft.com/office/officeart/2005/8/layout/funnel1"/>
    <dgm:cxn modelId="{14ED99B4-9C81-4468-9880-6E5D5A1505F0}" type="presOf" srcId="{AA0AB709-4684-4F7C-8FC4-CBE3375F32DF}" destId="{5B455388-4AF4-4D16-A6BF-15BA5B339674}" srcOrd="0" destOrd="0" presId="urn:microsoft.com/office/officeart/2005/8/layout/funnel1"/>
    <dgm:cxn modelId="{658AE4BE-86A3-48CC-B846-17E554F5072C}" srcId="{86E843F6-464D-45A3-9D62-8582A36F335D}" destId="{9DB625D5-1E3C-4C06-AE74-518CF5DC1F4E}" srcOrd="2" destOrd="0" parTransId="{C18EBD70-B645-4A15-81E1-29430BC1CADA}" sibTransId="{1D889FE6-583D-4D8B-A3AB-FE05BF6C2B8C}"/>
    <dgm:cxn modelId="{BCA70FF8-D36B-4964-96DE-27B3AD4A5084}" type="presOf" srcId="{D0582462-1528-45F6-A9D9-102432D444C5}" destId="{D51253B9-1B67-4C65-9575-178F381DEB74}" srcOrd="0" destOrd="0" presId="urn:microsoft.com/office/officeart/2005/8/layout/funnel1"/>
    <dgm:cxn modelId="{E7B27D40-3D7B-4428-8AB9-B74F8CBCFAA8}" type="presParOf" srcId="{9943B2B6-CA4B-47D2-928A-792A87A7C053}" destId="{FE3FDDE5-1E20-4B54-8D41-AF8800873B4A}" srcOrd="0" destOrd="0" presId="urn:microsoft.com/office/officeart/2005/8/layout/funnel1"/>
    <dgm:cxn modelId="{1045F6C4-B407-44A1-BB6D-3C045B73E767}" type="presParOf" srcId="{9943B2B6-CA4B-47D2-928A-792A87A7C053}" destId="{B0C85F44-104B-4AE0-A8C3-4D5D934C8816}" srcOrd="1" destOrd="0" presId="urn:microsoft.com/office/officeart/2005/8/layout/funnel1"/>
    <dgm:cxn modelId="{984B50F2-3293-4160-8EC6-D4C5C6EEC8F9}" type="presParOf" srcId="{9943B2B6-CA4B-47D2-928A-792A87A7C053}" destId="{5B455388-4AF4-4D16-A6BF-15BA5B339674}" srcOrd="2" destOrd="0" presId="urn:microsoft.com/office/officeart/2005/8/layout/funnel1"/>
    <dgm:cxn modelId="{47F69ABD-7E56-4EAC-8877-5F11AF0EA645}" type="presParOf" srcId="{9943B2B6-CA4B-47D2-928A-792A87A7C053}" destId="{FDB822F0-E6B1-4968-93B7-7B26B6657AC6}" srcOrd="3" destOrd="0" presId="urn:microsoft.com/office/officeart/2005/8/layout/funnel1"/>
    <dgm:cxn modelId="{6BBC36BA-752F-4C2E-9D91-31464ECEE1EB}" type="presParOf" srcId="{9943B2B6-CA4B-47D2-928A-792A87A7C053}" destId="{2409B989-D75E-4264-8EB9-695035E7BC46}" srcOrd="4" destOrd="0" presId="urn:microsoft.com/office/officeart/2005/8/layout/funnel1"/>
    <dgm:cxn modelId="{B8754B57-2770-4449-808D-C85877FCBF09}" type="presParOf" srcId="{9943B2B6-CA4B-47D2-928A-792A87A7C053}" destId="{D51253B9-1B67-4C65-9575-178F381DEB74}" srcOrd="5" destOrd="0" presId="urn:microsoft.com/office/officeart/2005/8/layout/funnel1"/>
    <dgm:cxn modelId="{383EEDB9-4A43-4C26-ACEC-F679D77BC70E}" type="presParOf" srcId="{9943B2B6-CA4B-47D2-928A-792A87A7C053}" destId="{993C58FD-6001-49E1-842B-5B167BC2D516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3FDDE5-1E20-4B54-8D41-AF8800873B4A}">
      <dsp:nvSpPr>
        <dsp:cNvPr id="0" name=""/>
        <dsp:cNvSpPr/>
      </dsp:nvSpPr>
      <dsp:spPr>
        <a:xfrm>
          <a:off x="936098" y="272386"/>
          <a:ext cx="6032047" cy="1492005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C85F44-104B-4AE0-A8C3-4D5D934C8816}">
      <dsp:nvSpPr>
        <dsp:cNvPr id="0" name=""/>
        <dsp:cNvSpPr/>
      </dsp:nvSpPr>
      <dsp:spPr>
        <a:xfrm>
          <a:off x="3368725" y="4344470"/>
          <a:ext cx="832592" cy="532859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55388-4AF4-4D16-A6BF-15BA5B339674}">
      <dsp:nvSpPr>
        <dsp:cNvPr id="0" name=""/>
        <dsp:cNvSpPr/>
      </dsp:nvSpPr>
      <dsp:spPr>
        <a:xfrm>
          <a:off x="1530169" y="4405578"/>
          <a:ext cx="3996444" cy="9991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ru-RU" sz="2400" kern="1200" dirty="0"/>
          </a:br>
          <a:endParaRPr lang="ru-RU" sz="2400" kern="1200" dirty="0"/>
        </a:p>
      </dsp:txBody>
      <dsp:txXfrm>
        <a:off x="1530169" y="4405578"/>
        <a:ext cx="3996444" cy="999111"/>
      </dsp:txXfrm>
    </dsp:sp>
    <dsp:sp modelId="{FDB822F0-E6B1-4968-93B7-7B26B6657AC6}">
      <dsp:nvSpPr>
        <dsp:cNvPr id="0" name=""/>
        <dsp:cNvSpPr/>
      </dsp:nvSpPr>
      <dsp:spPr>
        <a:xfrm>
          <a:off x="4009253" y="467775"/>
          <a:ext cx="1048362" cy="10483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УДОБСТВО</a:t>
          </a:r>
        </a:p>
      </dsp:txBody>
      <dsp:txXfrm>
        <a:off x="4162782" y="621302"/>
        <a:ext cx="741304" cy="741293"/>
      </dsp:txXfrm>
    </dsp:sp>
    <dsp:sp modelId="{2409B989-D75E-4264-8EB9-695035E7BC46}">
      <dsp:nvSpPr>
        <dsp:cNvPr id="0" name=""/>
        <dsp:cNvSpPr/>
      </dsp:nvSpPr>
      <dsp:spPr>
        <a:xfrm>
          <a:off x="1403506" y="916420"/>
          <a:ext cx="1506249" cy="11553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50" kern="1200" dirty="0">
              <a:solidFill>
                <a:srgbClr val="FF0000"/>
              </a:solidFill>
            </a:rPr>
            <a:t>ЛАКОНИЧНОСТЬ</a:t>
          </a:r>
        </a:p>
      </dsp:txBody>
      <dsp:txXfrm>
        <a:off x="1624091" y="1085611"/>
        <a:ext cx="1065079" cy="816925"/>
      </dsp:txXfrm>
    </dsp:sp>
    <dsp:sp modelId="{D51253B9-1B67-4C65-9575-178F381DEB74}">
      <dsp:nvSpPr>
        <dsp:cNvPr id="0" name=""/>
        <dsp:cNvSpPr/>
      </dsp:nvSpPr>
      <dsp:spPr>
        <a:xfrm>
          <a:off x="2509989" y="350152"/>
          <a:ext cx="1082127" cy="9793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ОПОРА</a:t>
          </a:r>
        </a:p>
      </dsp:txBody>
      <dsp:txXfrm>
        <a:off x="2668463" y="493581"/>
        <a:ext cx="765179" cy="692535"/>
      </dsp:txXfrm>
    </dsp:sp>
    <dsp:sp modelId="{993C58FD-6001-49E1-842B-5B167BC2D516}">
      <dsp:nvSpPr>
        <dsp:cNvPr id="0" name=""/>
        <dsp:cNvSpPr/>
      </dsp:nvSpPr>
      <dsp:spPr>
        <a:xfrm>
          <a:off x="576062" y="141809"/>
          <a:ext cx="6446350" cy="4167619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C8237A-D49F-462F-9DA8-90EF6AC18A54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2909F2-4FB6-4C8C-8E44-6ECF19C2721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6963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83E5-57CE-48AE-8E0A-91DEBD49BEB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761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83E5-57CE-48AE-8E0A-91DEBD49BEB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179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6" name="Рисунок 25" descr="2de75a8025ea.png">
            <a:extLst>
              <a:ext uri="{FF2B5EF4-FFF2-40B4-BE49-F238E27FC236}">
                <a16:creationId xmlns:a16="http://schemas.microsoft.com/office/drawing/2014/main" id="{2E322D2E-8CFA-4960-898D-00A5D413CFD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5724128" y="4293096"/>
            <a:ext cx="3297782" cy="23991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5FDB468-7038-457D-8D9B-4638DF3FCABB}"/>
              </a:ext>
            </a:extLst>
          </p:cNvPr>
          <p:cNvSpPr/>
          <p:nvPr userDrawn="1"/>
        </p:nvSpPr>
        <p:spPr>
          <a:xfrm>
            <a:off x="0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0336BF7-6893-4CA9-B8FA-BEAB6E305D20}"/>
              </a:ext>
            </a:extLst>
          </p:cNvPr>
          <p:cNvSpPr/>
          <p:nvPr userDrawn="1"/>
        </p:nvSpPr>
        <p:spPr>
          <a:xfrm>
            <a:off x="9090248" y="0"/>
            <a:ext cx="107504" cy="685800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B4E19902-D463-4D3D-8E34-C442BA2DA1D0}"/>
              </a:ext>
            </a:extLst>
          </p:cNvPr>
          <p:cNvSpPr/>
          <p:nvPr userDrawn="1"/>
        </p:nvSpPr>
        <p:spPr>
          <a:xfrm>
            <a:off x="107504" y="0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254E0F5F-E867-4D42-8C96-BA41C9DD4895}"/>
              </a:ext>
            </a:extLst>
          </p:cNvPr>
          <p:cNvSpPr/>
          <p:nvPr userDrawn="1"/>
        </p:nvSpPr>
        <p:spPr>
          <a:xfrm>
            <a:off x="102168" y="6757752"/>
            <a:ext cx="8990776" cy="10058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425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794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56451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088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47242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1276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31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663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0B23A-A7DE-4597-8EC9-E9B4722B6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71749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8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405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835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514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55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915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963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786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D1BF9-BDC4-42FC-BA34-841365825B7C}" type="datetimeFigureOut">
              <a:rPr lang="ru-RU" smtClean="0"/>
              <a:pPr/>
              <a:t>09.03.2020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B01168-2160-4B11-8DAB-E85CCD149B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3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285861"/>
            <a:ext cx="6838528" cy="307924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rgbClr val="FF0000"/>
                </a:solidFill>
              </a:rPr>
              <a:t>Использование опорных схем на уроках в начальной школе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276FAC-991A-4B80-8D26-885E4BB85F2C}"/>
              </a:ext>
            </a:extLst>
          </p:cNvPr>
          <p:cNvSpPr txBox="1"/>
          <p:nvPr/>
        </p:nvSpPr>
        <p:spPr>
          <a:xfrm>
            <a:off x="2339752" y="5877272"/>
            <a:ext cx="3397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Учитель начальных классов</a:t>
            </a:r>
            <a:br>
              <a:rPr lang="ru-RU" dirty="0"/>
            </a:br>
            <a:r>
              <a:rPr lang="ru-RU" dirty="0"/>
              <a:t>Проломова Ирина Николаевна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95941" y="3050894"/>
            <a:ext cx="2071401" cy="461665"/>
          </a:xfrm>
          <a:prstGeom prst="rect">
            <a:avLst/>
          </a:prstGeom>
          <a:solidFill>
            <a:srgbClr val="CCFF33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algn="just" fontAlgn="base"/>
            <a:r>
              <a:rPr lang="ru-RU" sz="2400" b="1" dirty="0" err="1">
                <a:solidFill>
                  <a:srgbClr val="3A1D00"/>
                </a:solidFill>
              </a:rPr>
              <a:t>майнд</a:t>
            </a:r>
            <a:r>
              <a:rPr lang="ru-RU" sz="2400" b="1" dirty="0">
                <a:solidFill>
                  <a:srgbClr val="3A1D00"/>
                </a:solidFill>
              </a:rPr>
              <a:t>-карта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94202" y="4067776"/>
            <a:ext cx="2683748" cy="461665"/>
          </a:xfrm>
          <a:prstGeom prst="rect">
            <a:avLst/>
          </a:prstGeom>
          <a:solidFill>
            <a:srgbClr val="FF99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algn="just" fontAlgn="base"/>
            <a:r>
              <a:rPr lang="ru-RU" sz="2400" b="1" dirty="0">
                <a:solidFill>
                  <a:srgbClr val="3A1D00"/>
                </a:solidFill>
              </a:rPr>
              <a:t>интеллект-карта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63288" y="476672"/>
            <a:ext cx="2872902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fontAlgn="base"/>
            <a:r>
              <a:rPr lang="ru-RU" sz="2400" b="1" dirty="0">
                <a:solidFill>
                  <a:srgbClr val="3A1D00"/>
                </a:solidFill>
              </a:rPr>
              <a:t>ментальная карта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32581" y="5860334"/>
            <a:ext cx="1657826" cy="461665"/>
          </a:xfrm>
          <a:prstGeom prst="rect">
            <a:avLst/>
          </a:prstGeom>
          <a:solidFill>
            <a:srgbClr val="FFE5E5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ума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09943" y="4947196"/>
            <a:ext cx="2151551" cy="461665"/>
          </a:xfrm>
          <a:prstGeom prst="rect">
            <a:avLst/>
          </a:prstGeom>
          <a:solidFill>
            <a:srgbClr val="B7B7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разума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04842" y="1860136"/>
            <a:ext cx="3154253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интеллекта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6658" y="3133725"/>
            <a:ext cx="2475358" cy="461665"/>
          </a:xfrm>
          <a:prstGeom prst="rect">
            <a:avLst/>
          </a:prstGeom>
          <a:solidFill>
            <a:srgbClr val="D7D2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сознания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66468" y="3963361"/>
            <a:ext cx="2177199" cy="461665"/>
          </a:xfrm>
          <a:prstGeom prst="rect">
            <a:avLst/>
          </a:prstGeom>
          <a:solidFill>
            <a:srgbClr val="00CCF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памяти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7743" y="5913204"/>
            <a:ext cx="3389069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карта представлений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6182" y="1944321"/>
            <a:ext cx="2912977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мысленные карты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095635" y="4997864"/>
            <a:ext cx="2850460" cy="461665"/>
          </a:xfrm>
          <a:prstGeom prst="rect">
            <a:avLst/>
          </a:prstGeom>
          <a:solidFill>
            <a:srgbClr val="B7FFB7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3A1D00"/>
                </a:solidFill>
              </a:rPr>
              <a:t>умственная карта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3072765" y="2301088"/>
            <a:ext cx="3311600" cy="2717489"/>
            <a:chOff x="359535" y="354483"/>
            <a:chExt cx="4415466" cy="3383281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pic>
          <p:nvPicPr>
            <p:cNvPr id="7170" name="Picture 2" descr="http://tunay.ru/engine/inc/dlesed.php?mode=ajaxloading&amp;action=dle-dleimage&amp;id=aHR0cDovL3d3dy5wYXJlbnRpbmd3aXRob3V0dGVhcnMuY29tL2N1c3RvbS9NSU5EJTIwTUFQJTIwQWJvdXQlMjBUb255JTIwMzAwJTIwZHBpLkpQRw=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9535" y="354483"/>
              <a:ext cx="4415466" cy="3383281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1317780" y="2612762"/>
              <a:ext cx="2498974" cy="919639"/>
            </a:xfrm>
            <a:prstGeom prst="rect">
              <a:avLst/>
            </a:prstGeom>
            <a:solidFill>
              <a:schemeClr val="accent6">
                <a:lumMod val="20000"/>
                <a:lumOff val="80000"/>
                <a:alpha val="78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>
              <a:spAutoFit/>
            </a:bodyPr>
            <a:lstStyle/>
            <a:p>
              <a:pPr algn="ctr"/>
              <a:r>
                <a:rPr lang="ru-RU" sz="2100" b="1" dirty="0"/>
                <a:t>Тони Бьюзен</a:t>
              </a:r>
            </a:p>
            <a:p>
              <a:pPr algn="ctr"/>
              <a:r>
                <a:rPr lang="en-US" sz="2100" b="1" dirty="0">
                  <a:solidFill>
                    <a:schemeClr val="accent2">
                      <a:lumMod val="50000"/>
                    </a:schemeClr>
                  </a:solidFill>
                </a:rPr>
                <a:t>mind maps</a:t>
              </a:r>
              <a:endParaRPr lang="ru-RU" sz="3000" b="1" dirty="0">
                <a:solidFill>
                  <a:schemeClr val="accent2">
                    <a:lumMod val="50000"/>
                  </a:schemeClr>
                </a:solidFill>
              </a:endParaRPr>
            </a:p>
          </p:txBody>
        </p:sp>
      </p:grpSp>
      <p:pic>
        <p:nvPicPr>
          <p:cNvPr id="18" name="Picture 4" descr="http://datareview.info/wp-content/uploads/2015/09/114161982_4552399_mozgovoi_shtyrm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3935" y="99228"/>
            <a:ext cx="1833407" cy="149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img.espicture.ru/20/kartinki-mozga-prikolymnyie-1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188563">
            <a:off x="274487" y="169356"/>
            <a:ext cx="1428074" cy="1724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21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C714C44-83DE-40B4-97D6-DB0BE37B2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64" y="121323"/>
            <a:ext cx="8820472" cy="6615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364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D65DB89-0E16-4AC7-BCDA-610064B6D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60" y="94320"/>
            <a:ext cx="889248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167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F39FF4-0683-4D13-9D29-E5A95C36A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2" y="175329"/>
            <a:ext cx="8676456" cy="6507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790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Схема уместна на разных этапах обучения: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63713"/>
            <a:ext cx="7743852" cy="387669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3500" b="1" dirty="0"/>
              <a:t> -</a:t>
            </a:r>
            <a:r>
              <a:rPr lang="ru-RU" dirty="0"/>
              <a:t> </a:t>
            </a: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на этапе формирования  новых знаний и умений  </a:t>
            </a:r>
          </a:p>
          <a:p>
            <a:pPr>
              <a:buNone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- при вводе нового понятия,</a:t>
            </a:r>
          </a:p>
          <a:p>
            <a:pPr>
              <a:buNone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- на этапе решения учебных задач:</a:t>
            </a:r>
          </a:p>
          <a:p>
            <a:pPr>
              <a:buNone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                 отработке</a:t>
            </a:r>
          </a:p>
          <a:p>
            <a:pPr>
              <a:buNone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                 закрепление</a:t>
            </a:r>
          </a:p>
          <a:p>
            <a:pPr>
              <a:buNone/>
            </a:pPr>
            <a:r>
              <a:rPr lang="ru-RU" sz="3600" b="1" dirty="0">
                <a:solidFill>
                  <a:schemeClr val="accent4">
                    <a:lumMod val="50000"/>
                  </a:schemeClr>
                </a:solidFill>
              </a:rPr>
              <a:t>                 повторении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71460" y="332656"/>
            <a:ext cx="7136844" cy="266429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 «</a:t>
            </a:r>
            <a:r>
              <a:rPr lang="ru-RU" sz="2400" i="1" dirty="0">
                <a:solidFill>
                  <a:schemeClr val="bg2">
                    <a:lumMod val="25000"/>
                  </a:schemeClr>
                </a:solidFill>
              </a:rPr>
              <a:t>Рецепт успеха ученика прост: во-первых, нужно верить в ребенка и при малейшей возможности давать ему высказаться, чтобы над ним не висел страх оценки, страх отчуждения и осуждения. А во-вторых, учителю нужно очень четко все объяснять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</a:rPr>
              <a:t>» </a:t>
            </a:r>
            <a:r>
              <a:rPr lang="ru-RU" sz="2400" dirty="0">
                <a:solidFill>
                  <a:schemeClr val="accent2"/>
                </a:solidFill>
              </a:rPr>
              <a:t>-   </a:t>
            </a:r>
            <a:br>
              <a:rPr lang="ru-RU" sz="2400" dirty="0">
                <a:solidFill>
                  <a:schemeClr val="accent2"/>
                </a:solidFill>
              </a:rPr>
            </a:br>
            <a:br>
              <a:rPr lang="ru-RU" sz="2400" dirty="0">
                <a:solidFill>
                  <a:schemeClr val="accent2"/>
                </a:solidFill>
              </a:rPr>
            </a:br>
            <a:r>
              <a:rPr lang="ru-RU" sz="2400" dirty="0">
                <a:solidFill>
                  <a:schemeClr val="accent2"/>
                </a:solidFill>
              </a:rPr>
              <a:t>  В. Ф Шаталов , </a:t>
            </a:r>
            <a:r>
              <a:rPr lang="ru-RU" sz="1800" dirty="0">
                <a:solidFill>
                  <a:schemeClr val="accent2"/>
                </a:solidFill>
              </a:rPr>
              <a:t>педагог-новатор, автор системы   обучения с использованием опорных сигналов</a:t>
            </a:r>
          </a:p>
        </p:txBody>
      </p:sp>
      <p:sp>
        <p:nvSpPr>
          <p:cNvPr id="8196" name="Содержимое 3"/>
          <p:cNvSpPr>
            <a:spLocks noGrp="1"/>
          </p:cNvSpPr>
          <p:nvPr>
            <p:ph sz="quarter" idx="2"/>
          </p:nvPr>
        </p:nvSpPr>
        <p:spPr>
          <a:xfrm flipV="1">
            <a:off x="7429520" y="5143512"/>
            <a:ext cx="1028680" cy="142876"/>
          </a:xfrm>
        </p:spPr>
        <p:txBody>
          <a:bodyPr>
            <a:normAutofit fontScale="25000" lnSpcReduction="20000"/>
          </a:bodyPr>
          <a:lstStyle/>
          <a:p>
            <a:pPr>
              <a:buFont typeface="Wingdings 2" pitchFamily="18" charset="2"/>
              <a:buNone/>
            </a:pP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070882-83A1-4890-9275-C481AE769FD6}"/>
              </a:ext>
            </a:extLst>
          </p:cNvPr>
          <p:cNvSpPr txBox="1"/>
          <p:nvPr/>
        </p:nvSpPr>
        <p:spPr>
          <a:xfrm>
            <a:off x="2311078" y="260648"/>
            <a:ext cx="4209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Опорные сигналы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111E44-722A-4F6A-AAAA-41F7CD592BF7}"/>
              </a:ext>
            </a:extLst>
          </p:cNvPr>
          <p:cNvSpPr txBox="1"/>
          <p:nvPr/>
        </p:nvSpPr>
        <p:spPr>
          <a:xfrm>
            <a:off x="3347864" y="1055838"/>
            <a:ext cx="16818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схемы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B4CA6F-ACDD-4CFB-9D86-9F6CF5AF5875}"/>
              </a:ext>
            </a:extLst>
          </p:cNvPr>
          <p:cNvSpPr txBox="1"/>
          <p:nvPr/>
        </p:nvSpPr>
        <p:spPr>
          <a:xfrm>
            <a:off x="512462" y="2129725"/>
            <a:ext cx="1040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суть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C39B34-A50B-4085-B188-94478E044FE9}"/>
              </a:ext>
            </a:extLst>
          </p:cNvPr>
          <p:cNvSpPr txBox="1"/>
          <p:nvPr/>
        </p:nvSpPr>
        <p:spPr>
          <a:xfrm>
            <a:off x="3009943" y="2143883"/>
            <a:ext cx="1154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идея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E41728-7DC5-4FFC-A5FF-9E6CE2A6164F}"/>
              </a:ext>
            </a:extLst>
          </p:cNvPr>
          <p:cNvSpPr txBox="1"/>
          <p:nvPr/>
        </p:nvSpPr>
        <p:spPr>
          <a:xfrm>
            <a:off x="5685248" y="2129725"/>
            <a:ext cx="1778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главное</a:t>
            </a:r>
          </a:p>
        </p:txBody>
      </p:sp>
      <p:sp>
        <p:nvSpPr>
          <p:cNvPr id="7" name="Левая фигурная скобка 6">
            <a:extLst>
              <a:ext uri="{FF2B5EF4-FFF2-40B4-BE49-F238E27FC236}">
                <a16:creationId xmlns:a16="http://schemas.microsoft.com/office/drawing/2014/main" id="{7E12D68C-F625-411F-978C-C026FFFEE922}"/>
              </a:ext>
            </a:extLst>
          </p:cNvPr>
          <p:cNvSpPr/>
          <p:nvPr/>
        </p:nvSpPr>
        <p:spPr>
          <a:xfrm rot="16200000">
            <a:off x="3719824" y="-508239"/>
            <a:ext cx="532784" cy="736425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C3581-FFC7-4C3E-9D39-B5FA379AA1AE}"/>
              </a:ext>
            </a:extLst>
          </p:cNvPr>
          <p:cNvSpPr txBox="1"/>
          <p:nvPr/>
        </p:nvSpPr>
        <p:spPr>
          <a:xfrm>
            <a:off x="2878826" y="3951662"/>
            <a:ext cx="1951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мотивация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10A9B9-8822-4BE9-BDF5-A060F4380F26}"/>
              </a:ext>
            </a:extLst>
          </p:cNvPr>
          <p:cNvSpPr txBox="1"/>
          <p:nvPr/>
        </p:nvSpPr>
        <p:spPr>
          <a:xfrm>
            <a:off x="512462" y="4280597"/>
            <a:ext cx="21323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творческая</a:t>
            </a:r>
          </a:p>
          <a:p>
            <a:r>
              <a:rPr lang="ru-RU" sz="2800" dirty="0"/>
              <a:t> активность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0EC14-A952-45EB-8EBB-97352A523D7E}"/>
              </a:ext>
            </a:extLst>
          </p:cNvPr>
          <p:cNvSpPr txBox="1"/>
          <p:nvPr/>
        </p:nvSpPr>
        <p:spPr>
          <a:xfrm>
            <a:off x="5436096" y="4258260"/>
            <a:ext cx="277832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аналитическое </a:t>
            </a:r>
          </a:p>
          <a:p>
            <a:r>
              <a:rPr lang="ru-RU" sz="2800" dirty="0"/>
              <a:t>мышление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897C160-F8BE-4303-85CB-BFE670AAD64F}"/>
              </a:ext>
            </a:extLst>
          </p:cNvPr>
          <p:cNvSpPr txBox="1"/>
          <p:nvPr/>
        </p:nvSpPr>
        <p:spPr>
          <a:xfrm>
            <a:off x="1735114" y="2172361"/>
            <a:ext cx="399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+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15AA3DF-B2AD-4F55-903E-C5C7AB8A33AA}"/>
              </a:ext>
            </a:extLst>
          </p:cNvPr>
          <p:cNvSpPr txBox="1"/>
          <p:nvPr/>
        </p:nvSpPr>
        <p:spPr>
          <a:xfrm>
            <a:off x="4830001" y="2174246"/>
            <a:ext cx="399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+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51DFB375-9EF1-4579-A470-A1352020EE48}"/>
              </a:ext>
            </a:extLst>
          </p:cNvPr>
          <p:cNvCxnSpPr/>
          <p:nvPr/>
        </p:nvCxnSpPr>
        <p:spPr>
          <a:xfrm>
            <a:off x="4188799" y="906979"/>
            <a:ext cx="0" cy="361781"/>
          </a:xfrm>
          <a:prstGeom prst="straightConnector1">
            <a:avLst/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B959B4DD-2807-4223-8327-58892877124A}"/>
              </a:ext>
            </a:extLst>
          </p:cNvPr>
          <p:cNvCxnSpPr/>
          <p:nvPr/>
        </p:nvCxnSpPr>
        <p:spPr>
          <a:xfrm>
            <a:off x="3986216" y="3645024"/>
            <a:ext cx="0" cy="306638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5C41C710-01A6-4AA8-A889-5FA3E8A2476D}"/>
              </a:ext>
            </a:extLst>
          </p:cNvPr>
          <p:cNvCxnSpPr/>
          <p:nvPr/>
        </p:nvCxnSpPr>
        <p:spPr>
          <a:xfrm flipH="1">
            <a:off x="2051720" y="3645024"/>
            <a:ext cx="958223" cy="432048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id="{FFBE2D8A-A19A-438A-9F71-9DC75E730126}"/>
              </a:ext>
            </a:extLst>
          </p:cNvPr>
          <p:cNvCxnSpPr/>
          <p:nvPr/>
        </p:nvCxnSpPr>
        <p:spPr>
          <a:xfrm>
            <a:off x="4653937" y="3644414"/>
            <a:ext cx="1142199" cy="432658"/>
          </a:xfrm>
          <a:prstGeom prst="straightConnector1">
            <a:avLst/>
          </a:prstGeom>
          <a:ln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2637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Рабочий стол\Новая папка\SAM_33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05" t="-421" r="-1154" b="421"/>
          <a:stretch/>
        </p:blipFill>
        <p:spPr bwMode="auto">
          <a:xfrm>
            <a:off x="2051720" y="0"/>
            <a:ext cx="48888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617782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928802"/>
            <a:ext cx="3857652" cy="328614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>
                <a:solidFill>
                  <a:srgbClr val="FF0000"/>
                </a:solidFill>
              </a:rPr>
              <a:t>« Что мы знаем о букве…»</a:t>
            </a:r>
          </a:p>
        </p:txBody>
      </p:sp>
      <p:pic>
        <p:nvPicPr>
          <p:cNvPr id="17411" name="Содержимое 5" descr="DSC01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71934" y="500042"/>
            <a:ext cx="4786346" cy="5857916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>
                <a:solidFill>
                  <a:srgbClr val="FF0000"/>
                </a:solidFill>
              </a:rPr>
              <a:t>Звуко-буквенный</a:t>
            </a:r>
            <a:r>
              <a:rPr lang="ru-RU" sz="3600" dirty="0">
                <a:solidFill>
                  <a:srgbClr val="FF0000"/>
                </a:solidFill>
              </a:rPr>
              <a:t> анализ слова </a:t>
            </a:r>
          </a:p>
        </p:txBody>
      </p:sp>
      <p:pic>
        <p:nvPicPr>
          <p:cNvPr id="4" name="Содержимое 3" descr="Звуко-буквенный анализ слова.bmp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2060848"/>
            <a:ext cx="5544616" cy="4248471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3059832" y="5990661"/>
            <a:ext cx="2374032" cy="679103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Принципы</a:t>
            </a:r>
          </a:p>
        </p:txBody>
      </p:sp>
      <p:graphicFrame>
        <p:nvGraphicFramePr>
          <p:cNvPr id="9" name="Объект 8">
            <a:extLst>
              <a:ext uri="{FF2B5EF4-FFF2-40B4-BE49-F238E27FC236}">
                <a16:creationId xmlns:a16="http://schemas.microsoft.com/office/drawing/2014/main" id="{C8CE89F3-56C5-4D7C-9F76-BFE543CBA46D}"/>
              </a:ext>
            </a:extLst>
          </p:cNvPr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508039468"/>
              </p:ext>
            </p:extLst>
          </p:nvPr>
        </p:nvGraphicFramePr>
        <p:xfrm>
          <a:off x="395536" y="1124744"/>
          <a:ext cx="7056784" cy="53285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91EBBB4-44DB-4760-B0EB-5918BBFF58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47639" y="2939904"/>
            <a:ext cx="1301170" cy="9950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5EDB208-EFC3-4681-93EE-A2B88B77B3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6618" y="2285219"/>
            <a:ext cx="1155382" cy="94496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C5BA6CA-0EF0-4977-B504-CB63AA8A03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0348" y="3564392"/>
            <a:ext cx="1042506" cy="94496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E33F297-31C2-4B44-9B29-D1BD5FBAF8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03218" y="3070709"/>
            <a:ext cx="1042506" cy="94496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3F0E6F4-E76C-48CC-AF67-3AC5E446F1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8778" y="1904980"/>
            <a:ext cx="1415309" cy="128288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518E681-9E67-45CF-AD57-2366515AF41F}"/>
              </a:ext>
            </a:extLst>
          </p:cNvPr>
          <p:cNvSpPr txBox="1"/>
          <p:nvPr/>
        </p:nvSpPr>
        <p:spPr>
          <a:xfrm>
            <a:off x="3416617" y="2605693"/>
            <a:ext cx="118023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b="1" dirty="0">
                <a:solidFill>
                  <a:srgbClr val="FF0000"/>
                </a:solidFill>
              </a:rPr>
              <a:t>НЕПОХОЖЕСТЬ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D46FA7-EA4A-40E3-9E24-DD2B1336CA3F}"/>
              </a:ext>
            </a:extLst>
          </p:cNvPr>
          <p:cNvSpPr txBox="1"/>
          <p:nvPr/>
        </p:nvSpPr>
        <p:spPr>
          <a:xfrm>
            <a:off x="5118779" y="2417831"/>
            <a:ext cx="14401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FF0000"/>
                </a:solidFill>
              </a:rPr>
              <a:t>ЗАНИМАТЕЛЬНОСТЬ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7CC16A-B012-4391-9461-D8C5253589AD}"/>
              </a:ext>
            </a:extLst>
          </p:cNvPr>
          <p:cNvSpPr txBox="1"/>
          <p:nvPr/>
        </p:nvSpPr>
        <p:spPr>
          <a:xfrm>
            <a:off x="2516152" y="3429000"/>
            <a:ext cx="7199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FF0000"/>
                </a:solidFill>
              </a:rPr>
              <a:t>ЦВЕТ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97457DC-77D5-4B7B-909C-F2EFA22F5EAE}"/>
              </a:ext>
            </a:extLst>
          </p:cNvPr>
          <p:cNvSpPr txBox="1"/>
          <p:nvPr/>
        </p:nvSpPr>
        <p:spPr>
          <a:xfrm>
            <a:off x="3554345" y="3894533"/>
            <a:ext cx="1042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FF0000"/>
                </a:solidFill>
              </a:rPr>
              <a:t>ШРИФТ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73F81A4-5D62-4BB2-94CA-51E73575376B}"/>
              </a:ext>
            </a:extLst>
          </p:cNvPr>
          <p:cNvSpPr txBox="1"/>
          <p:nvPr/>
        </p:nvSpPr>
        <p:spPr>
          <a:xfrm>
            <a:off x="4422533" y="3289403"/>
            <a:ext cx="12910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solidFill>
                  <a:srgbClr val="FF0000"/>
                </a:solidFill>
              </a:rPr>
              <a:t>РАЗНООБРАЗИЕ</a:t>
            </a:r>
          </a:p>
        </p:txBody>
      </p:sp>
    </p:spTree>
    <p:extLst>
      <p:ext uri="{BB962C8B-B14F-4D97-AF65-F5344CB8AC3E}">
        <p14:creationId xmlns:p14="http://schemas.microsoft.com/office/powerpoint/2010/main" val="166298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A393BE-C976-474C-AB81-A9BA9E5EB7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Этапы составления: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C98194-34AB-497D-8F4F-127E9A6D91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1" y="2160590"/>
            <a:ext cx="5337641" cy="3880773"/>
          </a:xfrm>
        </p:spPr>
        <p:txBody>
          <a:bodyPr>
            <a:normAutofit/>
          </a:bodyPr>
          <a:lstStyle/>
          <a:p>
            <a:r>
              <a:rPr lang="ru-RU" sz="4000" dirty="0"/>
              <a:t>1.  подбор </a:t>
            </a:r>
          </a:p>
          <a:p>
            <a:r>
              <a:rPr lang="ru-RU" sz="4000" dirty="0"/>
              <a:t>2.  генерализация</a:t>
            </a:r>
          </a:p>
          <a:p>
            <a:r>
              <a:rPr lang="ru-RU" sz="4000" dirty="0"/>
              <a:t>3.  кодирование</a:t>
            </a:r>
          </a:p>
        </p:txBody>
      </p:sp>
    </p:spTree>
    <p:extLst>
      <p:ext uri="{BB962C8B-B14F-4D97-AF65-F5344CB8AC3E}">
        <p14:creationId xmlns:p14="http://schemas.microsoft.com/office/powerpoint/2010/main" val="3082824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Алена\Desktop\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079" y="1816618"/>
            <a:ext cx="4176041" cy="352697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лена\Desktop\2.gif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6677" y="3015959"/>
            <a:ext cx="4176041" cy="352697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rtDeco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32657" y="332656"/>
            <a:ext cx="8081379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25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Сравните два рисунка </a:t>
            </a:r>
          </a:p>
          <a:p>
            <a:pPr algn="ctr"/>
            <a:r>
              <a:rPr lang="ru-RU" sz="225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Что общего вы обнаружили в них? Чем они отличаются?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0651" y="5483830"/>
            <a:ext cx="3796552" cy="41549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25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Нейроны головного мозга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097019" y="2204864"/>
            <a:ext cx="3617017" cy="41549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225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Интеллектуальная карта</a:t>
            </a:r>
          </a:p>
        </p:txBody>
      </p:sp>
    </p:spTree>
    <p:extLst>
      <p:ext uri="{BB962C8B-B14F-4D97-AF65-F5344CB8AC3E}">
        <p14:creationId xmlns:p14="http://schemas.microsoft.com/office/powerpoint/2010/main" val="25191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1518</TotalTime>
  <Words>203</Words>
  <Application>Microsoft Office PowerPoint</Application>
  <PresentationFormat>Экран (4:3)</PresentationFormat>
  <Paragraphs>57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Trebuchet MS</vt:lpstr>
      <vt:lpstr>Wingdings 2</vt:lpstr>
      <vt:lpstr>Wingdings 3</vt:lpstr>
      <vt:lpstr>Аспект</vt:lpstr>
      <vt:lpstr>Использование опорных схем на уроках в начальной школе</vt:lpstr>
      <vt:lpstr> «Рецепт успеха ученика прост: во-первых, нужно верить в ребенка и при малейшей возможности давать ему высказаться, чтобы над ним не висел страх оценки, страх отчуждения и осуждения. А во-вторых, учителю нужно очень четко все объяснять» -       В. Ф Шаталов , педагог-новатор, автор системы   обучения с использованием опорных сигналов</vt:lpstr>
      <vt:lpstr>Презентация PowerPoint</vt:lpstr>
      <vt:lpstr>Презентация PowerPoint</vt:lpstr>
      <vt:lpstr>« Что мы знаем о букве…»</vt:lpstr>
      <vt:lpstr>Звуко-буквенный анализ слова </vt:lpstr>
      <vt:lpstr>Принципы</vt:lpstr>
      <vt:lpstr>Этапы составления: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Схема уместна на разных этапах обучения: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Ирина</cp:lastModifiedBy>
  <cp:revision>104</cp:revision>
  <dcterms:created xsi:type="dcterms:W3CDTF">2013-03-25T17:30:08Z</dcterms:created>
  <dcterms:modified xsi:type="dcterms:W3CDTF">2020-03-09T17:22:21Z</dcterms:modified>
</cp:coreProperties>
</file>