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58" r:id="rId10"/>
    <p:sldId id="267" r:id="rId11"/>
    <p:sldId id="268" r:id="rId12"/>
    <p:sldId id="266" r:id="rId13"/>
    <p:sldId id="269" r:id="rId14"/>
    <p:sldId id="257" r:id="rId15"/>
    <p:sldId id="270" r:id="rId16"/>
    <p:sldId id="271" r:id="rId17"/>
    <p:sldId id="273" r:id="rId18"/>
    <p:sldId id="274" r:id="rId19"/>
    <p:sldId id="272" r:id="rId20"/>
    <p:sldId id="275" r:id="rId21"/>
    <p:sldId id="278" r:id="rId22"/>
    <p:sldId id="279" r:id="rId23"/>
    <p:sldId id="276" r:id="rId24"/>
    <p:sldId id="282" r:id="rId25"/>
    <p:sldId id="283" r:id="rId26"/>
    <p:sldId id="284" r:id="rId27"/>
    <p:sldId id="285" r:id="rId28"/>
    <p:sldId id="281" r:id="rId29"/>
    <p:sldId id="280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7E64-B877-461C-AE09-C38A395DFF53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42196-429C-48CE-94F1-9A3351E1C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2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9C293-1391-414C-A3CA-01C1B812EA8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62E06-E8CF-4C83-8978-E1EA91D881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07811D-A9C2-4275-88EB-EACCDBCF898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EA151-6D90-4FFE-A7F9-E43120E6C8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3F88F-2DD7-4BC4-8119-31381F79E0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98C94-02A3-453E-B484-0A28EC8D6AB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81E32-F2E1-4528-9261-11AE9854C6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B2955-7ADD-409C-B9D5-061A673649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A7444-DF9F-4591-9E8A-4E131DB4D20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D7225-D760-4267-B8EB-CA72499EC7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1B3DB-E9DE-4169-936C-84459BD94B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2D9229-1C57-491D-A266-13788A145D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E746A-693B-48FF-9122-F4CEEA076E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450A3-4CB8-4FEE-B033-D25ACE1F61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18CD4C-E447-4088-8B7A-52AA8C596B55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7911A2-FE04-40C8-8E5E-83D332E3F8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7"/>
            <a:ext cx="8640960" cy="25922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  <a:t>"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  <a:t>Создание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  <a:t>системы экспресс - повторения по математике в начальных классах с целью повышения качества математического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  <a:t>образования«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  <a:t>Описание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  <a:latin typeface="Franklin Gothic Book" pitchFamily="34" charset="0"/>
              </a:rPr>
              <a:t>актуального инновационного педагогического опыта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356992"/>
            <a:ext cx="3672408" cy="30243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Автор: учитель начальных классов 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высшей квалификационной  категории, 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МОАУ «Лицей №1 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г. Новотроицка Оренбургской области» 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Кондратьева Наталья Александровна 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D:\Кондратьева Н.А\слайд №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7" y="2852935"/>
            <a:ext cx="4854345" cy="3640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00250"/>
            <a:ext cx="8501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1046955" y="404812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Выбирать ряд чисел для счёта предметов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1210687"/>
            <a:ext cx="8094663" cy="39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414077" y="307509"/>
            <a:ext cx="864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Присчитывать и отсчитывать  по одному предмету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533525"/>
            <a:ext cx="80486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1384"/>
            <a:ext cx="7711008" cy="275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0"/>
            <a:ext cx="8096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5" y="1533524"/>
            <a:ext cx="755399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80946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7195"/>
            <a:ext cx="7672908" cy="52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5223"/>
            <a:ext cx="7327726" cy="47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80920" cy="6264696"/>
          </a:xfrm>
        </p:spPr>
        <p:txBody>
          <a:bodyPr/>
          <a:lstStyle/>
          <a:p>
            <a:pPr marL="45720" indent="0" algn="ctr">
              <a:buNone/>
            </a:pPr>
            <a:endParaRPr lang="ru-RU" sz="2400" i="1" u="sng" dirty="0" smtClean="0">
              <a:latin typeface="Arial Narrow" pitchFamily="34" charset="0"/>
            </a:endParaRPr>
          </a:p>
          <a:p>
            <a:pPr marL="45720" indent="0" algn="ctr">
              <a:buNone/>
            </a:pPr>
            <a:r>
              <a:rPr lang="ru-RU" sz="2400" b="1" u="sng" dirty="0" smtClean="0">
                <a:latin typeface="Arial Narrow" pitchFamily="34" charset="0"/>
              </a:rPr>
              <a:t>Числа </a:t>
            </a:r>
            <a:r>
              <a:rPr lang="ru-RU" sz="2400" b="1" u="sng" dirty="0">
                <a:latin typeface="Arial Narrow" pitchFamily="34" charset="0"/>
              </a:rPr>
              <a:t>в рифмах и песнях</a:t>
            </a:r>
            <a:endParaRPr lang="ru-RU" sz="2400" b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Arial Narrow" pitchFamily="34" charset="0"/>
              </a:rPr>
              <a:t>	Дети объединяются вместе так, как это задается рифмами и считалками, предполагающими прямой счет в пределах 20, типа</a:t>
            </a:r>
            <a:r>
              <a:rPr lang="ru-RU" sz="2400" dirty="0" smtClean="0">
                <a:latin typeface="Arial Narrow" pitchFamily="34" charset="0"/>
              </a:rPr>
              <a:t>: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44623"/>
              </p:ext>
            </p:extLst>
          </p:nvPr>
        </p:nvGraphicFramePr>
        <p:xfrm>
          <a:off x="755576" y="1700808"/>
          <a:ext cx="7992888" cy="30963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711596"/>
                <a:gridCol w="371648"/>
                <a:gridCol w="3909644"/>
              </a:tblGrid>
              <a:tr h="309634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 этой маленькой корзинке</a:t>
                      </a:r>
                    </a:p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Есть рисунки и картинки. </a:t>
                      </a:r>
                    </a:p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Раз, два, три!</a:t>
                      </a:r>
                    </a:p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Кому хочешь — дари!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Вышли мыши как-то раз</a:t>
                      </a:r>
                    </a:p>
                    <a:p>
                      <a:pPr marL="0" indent="450215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Поглядеть, который час.</a:t>
                      </a:r>
                    </a:p>
                    <a:p>
                      <a:pPr marL="0" indent="450215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Раз-два-три-четыре.</a:t>
                      </a:r>
                    </a:p>
                    <a:p>
                      <a:pPr marL="0" indent="450215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Мыши дернули за гири.</a:t>
                      </a:r>
                    </a:p>
                    <a:p>
                      <a:pPr marL="0" indent="450215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Вдруг раздался страшный звон—</a:t>
                      </a:r>
                    </a:p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Убежали мышки вон.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486916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latin typeface="Arial Narrow" pitchFamily="34" charset="0"/>
              </a:rPr>
              <a:t>Дети </a:t>
            </a:r>
            <a:r>
              <a:rPr lang="ru-RU" sz="2400" dirty="0">
                <a:latin typeface="Arial Narrow" pitchFamily="34" charset="0"/>
              </a:rPr>
              <a:t>ведут отсчет для пуска ракеты, начиная отсчет с чисел, отличающихся от десяти, и пользуются нулем как частью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20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785812" y="332656"/>
            <a:ext cx="7858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Изображать сложение чисел на числовом луче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(графическая модель)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3855665" cy="502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74" y="1303120"/>
            <a:ext cx="3942169" cy="49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31520"/>
            <a:ext cx="8208912" cy="5361776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b="1" u="sng" dirty="0">
                <a:latin typeface="Arial Narrow" pitchFamily="34" charset="0"/>
              </a:rPr>
              <a:t>Оценка в пределах </a:t>
            </a:r>
            <a:r>
              <a:rPr lang="ru-RU" b="1" u="sng" dirty="0" smtClean="0">
                <a:latin typeface="Arial Narrow" pitchFamily="34" charset="0"/>
              </a:rPr>
              <a:t>10</a:t>
            </a:r>
          </a:p>
          <a:p>
            <a:pPr marL="45720" indent="0" algn="ctr">
              <a:buNone/>
            </a:pPr>
            <a:endParaRPr lang="ru-RU" b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Зажмите в закрытом кулаке несколько предметов и попросите, чтобы дети предположили, сколько там предметов. Разожмите кулак и попросите их угадать снова. Попросите их пересчитать предметы, чтобы проверить свои оценки.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Разместите на блюде фишки, конфеты, монеты, мрамор или другие маленькие предметы. Попросите группу детей оценить, сколько там предметов. Дайте им возможность изменить свои оценки в случае необходимости. Пересчитайте предметы и затем обсудите, кто дал самую близкую оценку. Повторите это с другими предметами и с другими детьми. Постепенно доведите количество предметов до 20.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Дети могут делать разумные оценки для маленьких групп без подсчета предметов.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Они могут проверять свои оценки и в случае необходимости улучшать их после подсчета.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0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557780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b="1" u="sng" dirty="0" smtClean="0">
                <a:latin typeface="Arial Narrow" pitchFamily="34" charset="0"/>
              </a:rPr>
              <a:t>Места в скачках</a:t>
            </a:r>
            <a:endParaRPr lang="ru-RU" b="1" dirty="0" smtClean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 Narrow" pitchFamily="34" charset="0"/>
              </a:rPr>
              <a:t>	Дети рисуют картинку, основанную на следующей информации: В олимпийских играх на фермерском дворе первой прибыла лошадь, свинья пришла второй, а коза заняла четвертую позицию, после петуха.</a:t>
            </a:r>
            <a:endParaRPr lang="ru-RU" i="1" dirty="0" smtClean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 Narrow" pitchFamily="34" charset="0"/>
              </a:rPr>
              <a:t>	Дети могут создавать изображения, которые точно передают информацию, сообщаемую в рассказе.</a:t>
            </a:r>
            <a:endParaRPr lang="ru-RU" i="1" dirty="0" smtClean="0">
              <a:latin typeface="Arial Narrow" pitchFamily="34" charset="0"/>
            </a:endParaRPr>
          </a:p>
          <a:p>
            <a:pPr marL="45720" indent="0" algn="ctr">
              <a:buNone/>
            </a:pPr>
            <a:r>
              <a:rPr lang="ru-RU" b="1" u="sng" dirty="0" smtClean="0">
                <a:latin typeface="Arial Narrow" pitchFamily="34" charset="0"/>
              </a:rPr>
              <a:t>Где на линии?</a:t>
            </a:r>
            <a:endParaRPr lang="ru-RU" b="1" dirty="0" smtClean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 Narrow" pitchFamily="34" charset="0"/>
              </a:rPr>
              <a:t>	Напишите на карточках цифры «1», «2», «3» …, чтобы промаркировать линию. Позже эти цифры могут быть заменены порядковыми «1-й», «2-й», «3-й» … .</a:t>
            </a:r>
            <a:endParaRPr lang="ru-RU" i="1" dirty="0" smtClean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 Narrow" pitchFamily="34" charset="0"/>
              </a:rPr>
              <a:t>	Когда дети приходят в класс, они прикрепляют к этой линии свои фотографии в том порядке, в которым они прибыли. Начните с меток до 5 включительно, затем расширьте их до 10, а после практики – до 20.</a:t>
            </a:r>
            <a:endParaRPr lang="ru-RU" i="1" dirty="0" smtClean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 Narrow" pitchFamily="34" charset="0"/>
              </a:rPr>
              <a:t>	Дети могут устно описывать порядок, в котором они вошли в класс, правильно используя порядковые числа.</a:t>
            </a:r>
            <a:endParaRPr lang="ru-RU" i="1" dirty="0" smtClean="0">
              <a:latin typeface="Arial Narrow" pitchFamily="34" charset="0"/>
            </a:endParaRPr>
          </a:p>
          <a:p>
            <a:pPr marL="45720" indent="0" algn="ctr">
              <a:buNone/>
            </a:pPr>
            <a:r>
              <a:rPr lang="ru-RU" b="1" u="sng" dirty="0" smtClean="0">
                <a:latin typeface="Arial Narrow" pitchFamily="34" charset="0"/>
              </a:rPr>
              <a:t>Волшебные </a:t>
            </a:r>
            <a:r>
              <a:rPr lang="ru-RU" b="1" u="sng" dirty="0">
                <a:latin typeface="Arial Narrow" pitchFamily="34" charset="0"/>
              </a:rPr>
              <a:t>числа</a:t>
            </a:r>
            <a:endParaRPr lang="ru-RU" b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 Narrow" pitchFamily="34" charset="0"/>
              </a:rPr>
              <a:t>	Используйте палку с 10 пронумерованными кубиками. Удалите некоторые кубики так, чтобы дети не видели, и спрячьте их. Покажите оставшиеся кубики детям, и сосчитайте их. Спросите, могут ли дети найти отсутствующие волшебные числа. Частое повторение подобных упражнений быстро формирует устойчивую связь между цифрами.</a:t>
            </a:r>
            <a:endParaRPr lang="ru-RU" i="1" dirty="0" smtClean="0">
              <a:latin typeface="Arial Narrow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4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5184576" cy="561662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400" b="1" u="sng" dirty="0">
                <a:latin typeface="Arial Narrow" pitchFamily="34" charset="0"/>
              </a:rPr>
              <a:t>Числа не пропадают!</a:t>
            </a:r>
            <a:endParaRPr lang="ru-RU" sz="2400" b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Arial Narrow" pitchFamily="34" charset="0"/>
              </a:rPr>
              <a:t>	Попросите шесть детей (или любое другое число) встать вместе. Они могут держать карточки с цифрами. Когда они стоят вместе, пересчитайте и установите всех шестерых. Попросите детей отбежать друг от друга и пересчитайте их снова. Они могут перегруппировываться как угодно.</a:t>
            </a:r>
            <a:endParaRPr lang="ru-RU" sz="24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Arial Narrow" pitchFamily="34" charset="0"/>
              </a:rPr>
              <a:t>	Это же действие может быть повторено с использованием различных предметов.</a:t>
            </a:r>
            <a:endParaRPr lang="ru-RU" sz="2400" i="1" dirty="0">
              <a:latin typeface="Arial Narrow" pitchFamily="34" charset="0"/>
            </a:endParaRPr>
          </a:p>
          <a:p>
            <a:pPr marL="45720" indent="0" algn="ctr">
              <a:buNone/>
            </a:pPr>
            <a:r>
              <a:rPr lang="ru-RU" sz="2400" b="1" u="sng" dirty="0">
                <a:latin typeface="Arial Narrow" pitchFamily="34" charset="0"/>
              </a:rPr>
              <a:t>Сравнения</a:t>
            </a:r>
            <a:endParaRPr lang="ru-RU" sz="2400" b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Arial Narrow" pitchFamily="34" charset="0"/>
              </a:rPr>
              <a:t>	Детям дают реальные предметы и предлагают ситуации, в которых они должны сравнить длину, массу, продолжительность и температуру. </a:t>
            </a:r>
          </a:p>
        </p:txBody>
      </p:sp>
      <p:pic>
        <p:nvPicPr>
          <p:cNvPr id="1026" name="Picture 2" descr="D:\Кондратьева Н.А\фото для презентации\IMG_20150203_015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22" y="836712"/>
            <a:ext cx="3274332" cy="4365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6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76018" y="266650"/>
            <a:ext cx="857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Сравнивать длину предметов с помощью циркуля,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с помощью линейки.</a:t>
            </a: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7" y="1309699"/>
            <a:ext cx="4082123" cy="52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90" y="1234806"/>
            <a:ext cx="4139952" cy="53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85750" y="332656"/>
            <a:ext cx="85595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Измерять длину отрезков, пользуясь линейкой как инструментом для измерения (единицы длины: сантиметр,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миллиметр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дециметр).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" y="1419786"/>
            <a:ext cx="398213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00" y="1419786"/>
            <a:ext cx="413445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161780" cy="34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8623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2" y="1419786"/>
            <a:ext cx="8604448" cy="28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90465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3100" dirty="0" smtClean="0">
                <a:latin typeface="Arial Narrow" pitchFamily="34" charset="0"/>
              </a:rPr>
              <a:t>Детям </a:t>
            </a:r>
            <a:r>
              <a:rPr lang="ru-RU" sz="3100" dirty="0">
                <a:latin typeface="Arial Narrow" pitchFamily="34" charset="0"/>
              </a:rPr>
              <a:t>предоставляют возможность для непосредственного сравнения трех или большего количества предметов неравной длины.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	Дети играют с песком и водой, используя ряд бытовых контейнеров.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 smtClean="0">
                <a:latin typeface="Arial Narrow" pitchFamily="34" charset="0"/>
              </a:rPr>
              <a:t>	Им </a:t>
            </a:r>
            <a:r>
              <a:rPr lang="ru-RU" sz="3100" dirty="0">
                <a:latin typeface="Arial Narrow" pitchFamily="34" charset="0"/>
              </a:rPr>
              <a:t>дают три или четыре контейнера одинакового размера, заполненные различными предметами/веществами: ватой, бусинками, пластилином или глиной для лепки. Детей просят расположить контейнеры по порядку: от самого легкого до самого тяжелого (или наоборот).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	В заданной ситуации, дети могут сравнить объекты/события и определить, какой из них длиннее, выше, тяжелее, теплее, больше, а также могут продемонстрировать прямые сравнения: "Мой карандаш длиннее, чем у него", "Ее мешок тяжелее, чем мой."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	Дети могут: расположить три поезда так, чтобы самый длинный был первым; расположить трех медведей в порядке их размеров, начиная с самого низкого; разбившись на тройки, определить, у кого из них самые длинные ноги, волосы или носки.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	Дети могут описать, какие контейнеры полные/пустые и какой контейнер вмещает больше, чем другие.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	Дети могут разместить контейнеры в правильном порядке и могут описать, как они установили этот порядок. Они осознают тот факт, что масса непосредственно не связана с размером контейнера.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26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789040"/>
            <a:ext cx="8136904" cy="259228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Franklin Gothic Book" pitchFamily="34" charset="0"/>
              </a:rPr>
              <a:t>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Franklin Gothic Book" pitchFamily="34" charset="0"/>
              </a:rPr>
              <a:t>прошла обучение по программе дополнительного профессионального образования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Franklin Gothic Book" pitchFamily="34" charset="0"/>
              </a:rPr>
              <a:t>образования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Franklin Gothic Book" pitchFamily="34" charset="0"/>
              </a:rPr>
              <a:t> "Реализация ФГОС начального общего образования средствами системы учебников "Гармония" и  встретилась с автором учебника математики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Franklin Gothic Book" pitchFamily="34" charset="0"/>
              </a:rPr>
              <a:t>Н.Б.Истоминой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2050" name="Picture 2" descr="D:\Кондратьева Н.А\слайд№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82453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4896544" cy="54006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3100" b="1" u="sng" dirty="0">
                <a:latin typeface="Arial Narrow" pitchFamily="34" charset="0"/>
              </a:rPr>
              <a:t>Арифметические  </a:t>
            </a:r>
            <a:r>
              <a:rPr lang="ru-RU" sz="3100" b="1" u="sng" dirty="0" smtClean="0">
                <a:latin typeface="Arial Narrow" pitchFamily="34" charset="0"/>
              </a:rPr>
              <a:t>действия</a:t>
            </a:r>
          </a:p>
          <a:p>
            <a:pPr marL="45720" indent="0" algn="ctr">
              <a:buNone/>
            </a:pPr>
            <a:endParaRPr lang="ru-RU" sz="3100" b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Пользуемся математическим словарем и символами. </a:t>
            </a:r>
            <a:endParaRPr lang="ru-RU" sz="3100" dirty="0" smtClean="0">
              <a:latin typeface="Arial Narrow" pitchFamily="34" charset="0"/>
            </a:endParaRPr>
          </a:p>
          <a:p>
            <a:pPr marL="45720" indent="0">
              <a:buNone/>
            </a:pP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	Учащимся дают рисунок, показывающий обмен предметами (один человек вручает другому человеку 2 из 5 яблок). Учащиеся описывают то, что происходит, используя математический словарь. Они делают запись соответствующего уравнения, чтобы описать эту ситуацию.</a:t>
            </a:r>
            <a:endParaRPr lang="ru-RU" sz="3100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>
                <a:latin typeface="Arial Narrow" pitchFamily="34" charset="0"/>
              </a:rPr>
              <a:t>	</a:t>
            </a:r>
            <a:endParaRPr lang="ru-RU" sz="3100" dirty="0" smtClean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sz="3100" dirty="0" smtClean="0">
                <a:latin typeface="Arial Narrow" pitchFamily="34" charset="0"/>
              </a:rPr>
              <a:t>По </a:t>
            </a:r>
            <a:r>
              <a:rPr lang="ru-RU" sz="3100" dirty="0">
                <a:latin typeface="Arial Narrow" pitchFamily="34" charset="0"/>
              </a:rPr>
              <a:t>заданному словесному описанию проблемы учащиеся могут решить задачу, записать математическое уравнение и объяснить свои рассуждения, используя математический словарь и символы.</a:t>
            </a:r>
            <a:endParaRPr lang="ru-RU" sz="3100" i="1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D:\Кондратьева Н.А\фото для презентации\IMG_20151217_1139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3"/>
          <a:stretch/>
        </p:blipFill>
        <p:spPr bwMode="auto">
          <a:xfrm>
            <a:off x="5076056" y="764704"/>
            <a:ext cx="3600400" cy="508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415761" y="251978"/>
            <a:ext cx="8715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Моделировать ситуации, иллюстрирующие  арифметическое действие вычитания (предметные, вербальные, графические и символические модели).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9" y="1636278"/>
            <a:ext cx="4001225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49" y="1636278"/>
            <a:ext cx="4139952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2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1071563" y="170657"/>
            <a:ext cx="7215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результат вычитания, пользуясь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отсчитыванием предметов.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26333"/>
            <a:ext cx="8352927" cy="542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4745"/>
            <a:ext cx="835292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40711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Arial Narrow" pitchFamily="34" charset="0"/>
              </a:rPr>
              <a:t>Основные факты сложения и вычитания: числа в пределах </a:t>
            </a:r>
            <a:r>
              <a:rPr lang="ru-RU" sz="2400" b="1" u="sng" dirty="0" smtClean="0">
                <a:latin typeface="Arial Narrow" pitchFamily="34" charset="0"/>
              </a:rPr>
              <a:t>10</a:t>
            </a:r>
          </a:p>
          <a:p>
            <a:pPr algn="ctr"/>
            <a:endParaRPr lang="ru-RU" sz="2400" b="1" dirty="0">
              <a:latin typeface="Arial Narrow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	Выбросьте две кости. Сложите (или вычтите) эти два числа, вначале – на основе подсчета, но выстраивая автоматическое воспроизведение по памяти.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	</a:t>
            </a:r>
            <a:r>
              <a:rPr lang="ru-RU" sz="2400" dirty="0" smtClean="0">
                <a:latin typeface="Arial Narrow" pitchFamily="34" charset="0"/>
              </a:rPr>
              <a:t>Учащихся </a:t>
            </a:r>
            <a:r>
              <a:rPr lang="ru-RU" sz="2400" dirty="0">
                <a:latin typeface="Arial Narrow" pitchFamily="34" charset="0"/>
              </a:rPr>
              <a:t>просят решить в уме задачу 4 + 3 и объяснить как они ее решали. Затем им предлагают задачу 4 + 5 и просит решить ее, используя другой способ. Учащихся спрашивают, какой способ проще и какой позволил им  быстрее решить задачу.</a:t>
            </a:r>
          </a:p>
        </p:txBody>
      </p:sp>
      <p:pic>
        <p:nvPicPr>
          <p:cNvPr id="3074" name="Picture 2" descr="D:\Кондратьева Н.А\фото для презентации\IMG_20160119_125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52" y="908720"/>
            <a:ext cx="3402645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947702" y="476250"/>
            <a:ext cx="535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Моделировать состав числа 10.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89633"/>
            <a:ext cx="8438331" cy="49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6513"/>
            <a:ext cx="8424936" cy="41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24" y="1052735"/>
            <a:ext cx="6947476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71561" y="134790"/>
            <a:ext cx="738886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Моделировать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ситуацию, используя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условные обозначения.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70720"/>
            <a:ext cx="7234237" cy="540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98" y="1196752"/>
            <a:ext cx="7002165" cy="52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960135" y="170657"/>
            <a:ext cx="7786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Моделировать ситуацию, используя условные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обозначения.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124745"/>
            <a:ext cx="780573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571500" y="142875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Моделировать ситуацию, данную в виде текста. 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80867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71938"/>
            <a:ext cx="85852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868362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8634413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7768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itchFamily="34" charset="0"/>
              </a:rPr>
              <a:t>Учащиеся умеют письменно фиксировать точность и скорость автоматического воспроизведения фактов сложения и вычитания в пределах 10. Их спрашивают, удовлетворены ли они своей скоростью решения задач и что они могут сделать, чтобы решать быстрее. Учащиеся в течение некоторого времени продолжают письменно фиксировать точность и скорость решения, чтобы увидеть прогресс</a:t>
            </a:r>
            <a:r>
              <a:rPr lang="ru-RU" sz="2200" dirty="0" smtClean="0">
                <a:latin typeface="Arial Narrow" pitchFamily="34" charset="0"/>
              </a:rPr>
              <a:t>.</a:t>
            </a:r>
          </a:p>
          <a:p>
            <a:endParaRPr lang="ru-RU" sz="2200" i="1" dirty="0">
              <a:latin typeface="Arial Narrow" pitchFamily="34" charset="0"/>
            </a:endParaRPr>
          </a:p>
          <a:p>
            <a:pPr algn="ctr"/>
            <a:r>
              <a:rPr lang="ru-RU" sz="2200" b="1" i="1" u="sng" dirty="0">
                <a:latin typeface="Arial Narrow" pitchFamily="34" charset="0"/>
              </a:rPr>
              <a:t>Когда мы складываем или вычитаем?</a:t>
            </a:r>
            <a:endParaRPr lang="ru-RU" sz="2200" b="1" i="1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</a:t>
            </a:r>
            <a:endParaRPr lang="ru-RU" sz="2200" dirty="0" smtClean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</a:t>
            </a:r>
            <a:r>
              <a:rPr lang="ru-RU" sz="2200" dirty="0" smtClean="0">
                <a:latin typeface="Arial Narrow" pitchFamily="34" charset="0"/>
              </a:rPr>
              <a:t>Приготовьте </a:t>
            </a:r>
            <a:r>
              <a:rPr lang="ru-RU" sz="2200" dirty="0">
                <a:latin typeface="Arial Narrow" pitchFamily="34" charset="0"/>
              </a:rPr>
              <a:t>простые задачи (примеры) на сложение и вычитание с отсутствующими в записях математическими символами.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Учащиеся – детективы, выясняющие, какой символ отсутствует, и поясняющие, как они это узнали.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Учащиеся могут описать, что происходит при вычислениях при вычитании или сложении.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Они могут объяснить, когда, в каких случаях они пользовались бы уравнением вычитания или сложения.</a:t>
            </a:r>
            <a:endParaRPr lang="ru-RU" sz="2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5846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latin typeface="Arial Narrow" pitchFamily="34" charset="0"/>
              </a:rPr>
              <a:t>Величины</a:t>
            </a:r>
            <a:endParaRPr lang="ru-RU" sz="2200" dirty="0" smtClean="0">
              <a:latin typeface="Arial Narrow" pitchFamily="34" charset="0"/>
            </a:endParaRPr>
          </a:p>
          <a:p>
            <a:r>
              <a:rPr lang="ru-RU" sz="2200" dirty="0" smtClean="0">
                <a:latin typeface="Arial Narrow" pitchFamily="34" charset="0"/>
              </a:rPr>
              <a:t>Вчера</a:t>
            </a:r>
            <a:r>
              <a:rPr lang="ru-RU" sz="2200" dirty="0">
                <a:latin typeface="Arial Narrow" pitchFamily="34" charset="0"/>
              </a:rPr>
              <a:t>, сегодня и завтра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Дети рисуют то, что было вчера, что происходит сегодня и что, как они надеются, случится завтра. Они объясняют последовательность событий другим детям.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Дети могут расположить события в правильной последовательности и могут объяснить, что после того, как они послушают рассказ, наступит время идти домой, что после того, как они примут ванну, придет время ложиться спать и т.д.</a:t>
            </a:r>
            <a:endParaRPr lang="ru-RU" sz="2200" i="1" dirty="0">
              <a:latin typeface="Arial Narrow" pitchFamily="34" charset="0"/>
            </a:endParaRPr>
          </a:p>
          <a:p>
            <a:pPr algn="ctr"/>
            <a:endParaRPr lang="ru-RU" sz="2200" b="1" u="sng" dirty="0" smtClean="0">
              <a:latin typeface="Arial Narrow" pitchFamily="34" charset="0"/>
            </a:endParaRPr>
          </a:p>
          <a:p>
            <a:pPr algn="ctr"/>
            <a:r>
              <a:rPr lang="ru-RU" sz="2200" b="1" u="sng" dirty="0" smtClean="0">
                <a:latin typeface="Arial Narrow" pitchFamily="34" charset="0"/>
              </a:rPr>
              <a:t>Складываем </a:t>
            </a:r>
            <a:r>
              <a:rPr lang="ru-RU" sz="2200" b="1" u="sng" dirty="0">
                <a:latin typeface="Arial Narrow" pitchFamily="34" charset="0"/>
              </a:rPr>
              <a:t>и вычитаем в пределах </a:t>
            </a:r>
            <a:r>
              <a:rPr lang="ru-RU" sz="2200" b="1" u="sng" dirty="0" smtClean="0">
                <a:latin typeface="Arial Narrow" pitchFamily="34" charset="0"/>
              </a:rPr>
              <a:t>20</a:t>
            </a:r>
            <a:endParaRPr lang="ru-RU" sz="2200" dirty="0" smtClean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</a:t>
            </a:r>
            <a:r>
              <a:rPr lang="ru-RU" sz="2200" dirty="0" smtClean="0">
                <a:latin typeface="Arial Narrow" pitchFamily="34" charset="0"/>
              </a:rPr>
              <a:t>Учащиеся </a:t>
            </a:r>
            <a:r>
              <a:rPr lang="ru-RU" sz="2200" dirty="0">
                <a:latin typeface="Arial Narrow" pitchFamily="34" charset="0"/>
              </a:rPr>
              <a:t>составляют словесные задачи на сложение и вычитание для одноклассников.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	Учащиеся играют в игры на сложение и вычитание, например, в Лото, используя различные текстовые и числовые формы.</a:t>
            </a:r>
            <a:endParaRPr lang="ru-RU" sz="2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Gungsuh" pitchFamily="18" charset="-127"/>
                <a:cs typeface="+mn-cs"/>
              </a:rPr>
              <a:t>"</a:t>
            </a:r>
            <a:r>
              <a:rPr lang="ru-RU" sz="3100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Gungsuh" pitchFamily="18" charset="-127"/>
                <a:cs typeface="+mn-cs"/>
              </a:rPr>
              <a:t>Система упражнений и дидактического материала в начальный период обучения."</a:t>
            </a:r>
            <a:r>
              <a:rPr lang="ru-RU" sz="2200" dirty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  <a:cs typeface="+mn-cs"/>
              </a:rPr>
              <a:t/>
            </a:r>
            <a:br>
              <a:rPr lang="ru-RU" sz="2200" dirty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  <a:cs typeface="+mn-cs"/>
              </a:rPr>
            </a:br>
            <a:endParaRPr lang="ru-RU" sz="2200" dirty="0">
              <a:solidFill>
                <a:schemeClr val="accent2"/>
              </a:solidFill>
              <a:latin typeface="Gungsuh" pitchFamily="18" charset="-127"/>
              <a:ea typeface="Gungsuh" pitchFamily="18" charset="-127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0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SzPct val="128000"/>
              <a:buNone/>
            </a:pPr>
            <a:r>
              <a:rPr lang="ru-RU" b="1" u="sng" dirty="0"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Gungsuh" pitchFamily="18" charset="-127"/>
              </a:rPr>
              <a:t>Прогулка «В поисках цифр»</a:t>
            </a: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Gungsuh" pitchFamily="18" charset="-127"/>
              </a:rPr>
              <a:t>Пригласите класс на прогулку «В поисках цифр»: по классной комнате, по школьному зданию или по территории школы. Дети начинают указывать числа в непосредственном окружении и использовать их для создания стенда "Числа, которые мы можем видеть".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Gungsuh" pitchFamily="18" charset="-127"/>
              </a:rPr>
              <a:t>	Дети могут узнавать числа в непосредственном окружении и могут читать числа на часах или на клавиатуре компьютера.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7778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FF3300"/>
                </a:solidFill>
              </a:rPr>
              <a:t>ДВАДЦАТЬ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627313" y="2133600"/>
            <a:ext cx="4132262" cy="3024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spc="1921">
                <a:solidFill>
                  <a:srgbClr val="3399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20</a:t>
            </a:r>
          </a:p>
        </p:txBody>
      </p:sp>
      <p:pic>
        <p:nvPicPr>
          <p:cNvPr id="4103" name="Запи33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603250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Использую наглядность по теме "Круглые десятки" </a:t>
            </a:r>
          </a:p>
        </p:txBody>
      </p:sp>
    </p:spTree>
    <p:extLst>
      <p:ext uri="{BB962C8B-B14F-4D97-AF65-F5344CB8AC3E}">
        <p14:creationId xmlns:p14="http://schemas.microsoft.com/office/powerpoint/2010/main" val="28215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/>
                </a:solidFill>
                <a:effectLst/>
                <a:latin typeface="Arial Narrow" pitchFamily="34" charset="0"/>
                <a:ea typeface="Gungsuh" pitchFamily="18" charset="-127"/>
                <a:cs typeface="+mn-cs"/>
              </a:rPr>
              <a:t>"Система упражнений и дидактического материала в начальный период обучения."</a:t>
            </a:r>
            <a:br>
              <a:rPr lang="ru-RU" sz="2800" dirty="0">
                <a:solidFill>
                  <a:schemeClr val="accent2"/>
                </a:solidFill>
                <a:effectLst/>
                <a:latin typeface="Arial Narrow" pitchFamily="34" charset="0"/>
                <a:ea typeface="Gungsuh" pitchFamily="18" charset="-127"/>
                <a:cs typeface="+mn-cs"/>
              </a:rPr>
            </a:br>
            <a:endParaRPr lang="ru-RU" sz="2800" dirty="0">
              <a:solidFill>
                <a:schemeClr val="accent2"/>
              </a:solidFill>
              <a:effectLst/>
              <a:latin typeface="Arial Narrow" pitchFamily="34" charset="0"/>
              <a:ea typeface="Gungsuh" pitchFamily="18" charset="-127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5202912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b="1" u="sng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Gungsuh" pitchFamily="18" charset="-127"/>
              </a:rPr>
              <a:t>Читаем и пишем числа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ungsuh" pitchFamily="18" charset="-127"/>
                <a:ea typeface="Gungsuh" pitchFamily="18" charset="-127"/>
              </a:rPr>
              <a:t>	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Gungsuh" pitchFamily="18" charset="-127"/>
              </a:rPr>
              <a:t>Дети пользуются карточками с цифрами для обозначения множеств объектов. Состав числа 10.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ungsuh" pitchFamily="18" charset="-127"/>
                <a:ea typeface="Gungsuh" pitchFamily="18" charset="-127"/>
              </a:rPr>
              <a:t>	</a:t>
            </a:r>
          </a:p>
        </p:txBody>
      </p:sp>
      <p:pic>
        <p:nvPicPr>
          <p:cNvPr id="4098" name="Picture 2" descr="D:\Кондратьева Н.А\фото для презентации\CIMG2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78" y="3284984"/>
            <a:ext cx="4189770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928813" y="214313"/>
            <a:ext cx="535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Моделировать состав числа 10.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81513"/>
            <a:ext cx="8280921" cy="48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9269"/>
            <a:ext cx="7992888" cy="389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14375"/>
            <a:ext cx="7101160" cy="58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1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642938" y="285750"/>
            <a:ext cx="8072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Изготавливать модели десятков (треугольник) и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единиц (кружок)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1886"/>
            <a:ext cx="8072437" cy="242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Gungsuh" pitchFamily="18" charset="-127"/>
                <a:ea typeface="Gungsuh" pitchFamily="18" charset="-127"/>
              </a:rPr>
              <a:t>	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Gungsuh" pitchFamily="18" charset="-127"/>
              </a:rPr>
              <a:t>Дети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Gungsuh" pitchFamily="18" charset="-127"/>
              </a:rPr>
              <a:t>выводят пальцами цифры на песке, закрашивают цифры и лепят их из пластилина.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Gungsuh" pitchFamily="18" charset="-127"/>
              </a:rPr>
              <a:t>	Дети могут записать число, которое получается, когда они сосчитали предметы</a:t>
            </a:r>
          </a:p>
        </p:txBody>
      </p:sp>
      <p:pic>
        <p:nvPicPr>
          <p:cNvPr id="3074" name="Picture 2" descr="https://im3-tub-ru.yandex.net/i?id=23a9389b9e622de02ddfda5be564c299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78" y="2564904"/>
            <a:ext cx="4891828" cy="3261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11200" y="404664"/>
            <a:ext cx="83092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количество предметов, пользуясь присчитыванием и отсчитыванием по единице.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24657"/>
            <a:ext cx="8424937" cy="17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29170"/>
            <a:ext cx="8424937" cy="28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0" y="1643453"/>
            <a:ext cx="8309272" cy="45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2189"/>
            <a:ext cx="8208912" cy="486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632848" cy="60670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u="sng" dirty="0">
                <a:latin typeface="Arial Narrow" pitchFamily="34" charset="0"/>
              </a:rPr>
              <a:t>Подсчитываем</a:t>
            </a:r>
            <a:endParaRPr lang="ru-RU" b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Дети подсчитывают предметы, размещенные вдоль одной линии или беспорядочно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latin typeface="Arial Narrow" pitchFamily="34" charset="0"/>
              </a:rPr>
              <a:t>	Дети </a:t>
            </a:r>
            <a:r>
              <a:rPr lang="ru-RU" dirty="0">
                <a:latin typeface="Arial Narrow" pitchFamily="34" charset="0"/>
              </a:rPr>
              <a:t>подсчитывают считают барабанные удары, или ритмичные хлопки в ладоши.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Дети подсчитывают число прыжков, которые требуется, чтобы пересечь комнату.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Дети подсчитывают и сравнивают количество букв в своих именах.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Arial Narrow" pitchFamily="34" charset="0"/>
              </a:rPr>
              <a:t>	Дети с высокой надежностью могут подсчитать количество объектов в наборе.</a:t>
            </a:r>
            <a:endParaRPr lang="ru-RU" i="1" dirty="0">
              <a:latin typeface="Arial Narrow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383</Words>
  <Application>Microsoft Office PowerPoint</Application>
  <PresentationFormat>Экран (4:3)</PresentationFormat>
  <Paragraphs>128</Paragraphs>
  <Slides>30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"Создание системы экспресс - повторения по математике в начальных классах с целью повышения качества математического образования«  Описание актуального инновационного педагогического опыта </vt:lpstr>
      <vt:lpstr>Презентация PowerPoint</vt:lpstr>
      <vt:lpstr>"Система упражнений и дидактического материала в начальный период обучения." </vt:lpstr>
      <vt:lpstr>"Система упражнений и дидактического материала в начальный период обучения."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ДВАДЦАТЬ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"Создание системы экспресс - повторения по математике в начальных классах с целью повышения качества математического образования«  Описание актуального инновационного педагогического опыта</dc:title>
  <dc:creator>Администратор</dc:creator>
  <cp:lastModifiedBy>Администратор</cp:lastModifiedBy>
  <cp:revision>12</cp:revision>
  <dcterms:created xsi:type="dcterms:W3CDTF">2017-02-15T04:01:04Z</dcterms:created>
  <dcterms:modified xsi:type="dcterms:W3CDTF">2017-02-15T07:28:18Z</dcterms:modified>
</cp:coreProperties>
</file>